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Lst>
  <p:notesMasterIdLst>
    <p:notesMasterId r:id="rId45"/>
  </p:notesMasterIdLst>
  <p:sldIdLst>
    <p:sldId id="629" r:id="rId5"/>
    <p:sldId id="585" r:id="rId6"/>
    <p:sldId id="641" r:id="rId7"/>
    <p:sldId id="598" r:id="rId8"/>
    <p:sldId id="604" r:id="rId9"/>
    <p:sldId id="642" r:id="rId10"/>
    <p:sldId id="615" r:id="rId11"/>
    <p:sldId id="620" r:id="rId12"/>
    <p:sldId id="603" r:id="rId13"/>
    <p:sldId id="616" r:id="rId14"/>
    <p:sldId id="618" r:id="rId15"/>
    <p:sldId id="632" r:id="rId16"/>
    <p:sldId id="619" r:id="rId17"/>
    <p:sldId id="643" r:id="rId18"/>
    <p:sldId id="631" r:id="rId19"/>
    <p:sldId id="621" r:id="rId20"/>
    <p:sldId id="622" r:id="rId21"/>
    <p:sldId id="630" r:id="rId22"/>
    <p:sldId id="623" r:id="rId23"/>
    <p:sldId id="640" r:id="rId24"/>
    <p:sldId id="624" r:id="rId25"/>
    <p:sldId id="625" r:id="rId26"/>
    <p:sldId id="626" r:id="rId27"/>
    <p:sldId id="637" r:id="rId28"/>
    <p:sldId id="627" r:id="rId29"/>
    <p:sldId id="639" r:id="rId30"/>
    <p:sldId id="638" r:id="rId31"/>
    <p:sldId id="628" r:id="rId32"/>
    <p:sldId id="645" r:id="rId33"/>
    <p:sldId id="654" r:id="rId34"/>
    <p:sldId id="655" r:id="rId35"/>
    <p:sldId id="657" r:id="rId36"/>
    <p:sldId id="2147378750" r:id="rId37"/>
    <p:sldId id="656" r:id="rId38"/>
    <p:sldId id="653" r:id="rId39"/>
    <p:sldId id="2147378751" r:id="rId40"/>
    <p:sldId id="2147378752" r:id="rId41"/>
    <p:sldId id="634" r:id="rId42"/>
    <p:sldId id="2147378753" r:id="rId43"/>
    <p:sldId id="617" r:id="rId4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7C81"/>
    <a:srgbClr val="52BBB5"/>
    <a:srgbClr val="FFFFFF"/>
    <a:srgbClr val="0477BE"/>
    <a:srgbClr val="C3CACC"/>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35" autoAdjust="0"/>
  </p:normalViewPr>
  <p:slideViewPr>
    <p:cSldViewPr snapToGrid="0">
      <p:cViewPr varScale="1">
        <p:scale>
          <a:sx n="117" d="100"/>
          <a:sy n="117" d="100"/>
        </p:scale>
        <p:origin x="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0E5F92-E076-4F7D-9C94-3F055B809693}" type="datetimeFigureOut">
              <a:rPr lang="da-DK" smtClean="0"/>
              <a:t>29-07-2024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A61D4-D7BF-42F3-82DB-3C26F9C2B136}" type="slidenum">
              <a:rPr lang="da-DK" smtClean="0"/>
              <a:t>‹nr.›</a:t>
            </a:fld>
            <a:endParaRPr lang="da-DK"/>
          </a:p>
        </p:txBody>
      </p:sp>
    </p:spTree>
    <p:extLst>
      <p:ext uri="{BB962C8B-B14F-4D97-AF65-F5344CB8AC3E}">
        <p14:creationId xmlns:p14="http://schemas.microsoft.com/office/powerpoint/2010/main" val="2525871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EA61D4-D7BF-42F3-82DB-3C26F9C2B136}" type="slidenum">
              <a:rPr lang="da-DK" smtClean="0"/>
              <a:t>2</a:t>
            </a:fld>
            <a:endParaRPr lang="da-DK"/>
          </a:p>
        </p:txBody>
      </p:sp>
    </p:spTree>
    <p:extLst>
      <p:ext uri="{BB962C8B-B14F-4D97-AF65-F5344CB8AC3E}">
        <p14:creationId xmlns:p14="http://schemas.microsoft.com/office/powerpoint/2010/main" val="761755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EA61D4-D7BF-42F3-82DB-3C26F9C2B136}" type="slidenum">
              <a:rPr lang="da-DK" smtClean="0"/>
              <a:t>23</a:t>
            </a:fld>
            <a:endParaRPr lang="da-DK"/>
          </a:p>
        </p:txBody>
      </p:sp>
    </p:spTree>
    <p:extLst>
      <p:ext uri="{BB962C8B-B14F-4D97-AF65-F5344CB8AC3E}">
        <p14:creationId xmlns:p14="http://schemas.microsoft.com/office/powerpoint/2010/main" val="2765638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EA61D4-D7BF-42F3-82DB-3C26F9C2B136}" type="slidenum">
              <a:rPr lang="da-DK" smtClean="0"/>
              <a:t>24</a:t>
            </a:fld>
            <a:endParaRPr lang="da-DK"/>
          </a:p>
        </p:txBody>
      </p:sp>
    </p:spTree>
    <p:extLst>
      <p:ext uri="{BB962C8B-B14F-4D97-AF65-F5344CB8AC3E}">
        <p14:creationId xmlns:p14="http://schemas.microsoft.com/office/powerpoint/2010/main" val="2253365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EA61D4-D7BF-42F3-82DB-3C26F9C2B136}" type="slidenum">
              <a:rPr lang="da-DK" smtClean="0"/>
              <a:t>25</a:t>
            </a:fld>
            <a:endParaRPr lang="da-DK"/>
          </a:p>
        </p:txBody>
      </p:sp>
    </p:spTree>
    <p:extLst>
      <p:ext uri="{BB962C8B-B14F-4D97-AF65-F5344CB8AC3E}">
        <p14:creationId xmlns:p14="http://schemas.microsoft.com/office/powerpoint/2010/main" val="481270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EA61D4-D7BF-42F3-82DB-3C26F9C2B136}" type="slidenum">
              <a:rPr lang="da-DK" smtClean="0"/>
              <a:t>26</a:t>
            </a:fld>
            <a:endParaRPr lang="da-DK"/>
          </a:p>
        </p:txBody>
      </p:sp>
    </p:spTree>
    <p:extLst>
      <p:ext uri="{BB962C8B-B14F-4D97-AF65-F5344CB8AC3E}">
        <p14:creationId xmlns:p14="http://schemas.microsoft.com/office/powerpoint/2010/main" val="3019611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EA61D4-D7BF-42F3-82DB-3C26F9C2B136}" type="slidenum">
              <a:rPr lang="da-DK" smtClean="0"/>
              <a:t>27</a:t>
            </a:fld>
            <a:endParaRPr lang="da-DK"/>
          </a:p>
        </p:txBody>
      </p:sp>
    </p:spTree>
    <p:extLst>
      <p:ext uri="{BB962C8B-B14F-4D97-AF65-F5344CB8AC3E}">
        <p14:creationId xmlns:p14="http://schemas.microsoft.com/office/powerpoint/2010/main" val="23751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EA61D4-D7BF-42F3-82DB-3C26F9C2B136}" type="slidenum">
              <a:rPr lang="da-DK" smtClean="0"/>
              <a:t>28</a:t>
            </a:fld>
            <a:endParaRPr lang="da-DK"/>
          </a:p>
        </p:txBody>
      </p:sp>
    </p:spTree>
    <p:extLst>
      <p:ext uri="{BB962C8B-B14F-4D97-AF65-F5344CB8AC3E}">
        <p14:creationId xmlns:p14="http://schemas.microsoft.com/office/powerpoint/2010/main" val="2766650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EA61D4-D7BF-42F3-82DB-3C26F9C2B136}" type="slidenum">
              <a:rPr lang="da-DK" smtClean="0"/>
              <a:t>4</a:t>
            </a:fld>
            <a:endParaRPr lang="da-DK"/>
          </a:p>
        </p:txBody>
      </p:sp>
    </p:spTree>
    <p:extLst>
      <p:ext uri="{BB962C8B-B14F-4D97-AF65-F5344CB8AC3E}">
        <p14:creationId xmlns:p14="http://schemas.microsoft.com/office/powerpoint/2010/main" val="3995022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EA61D4-D7BF-42F3-82DB-3C26F9C2B136}" type="slidenum">
              <a:rPr lang="da-DK" smtClean="0"/>
              <a:t>5</a:t>
            </a:fld>
            <a:endParaRPr lang="da-DK"/>
          </a:p>
        </p:txBody>
      </p:sp>
    </p:spTree>
    <p:extLst>
      <p:ext uri="{BB962C8B-B14F-4D97-AF65-F5344CB8AC3E}">
        <p14:creationId xmlns:p14="http://schemas.microsoft.com/office/powerpoint/2010/main" val="182304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EA61D4-D7BF-42F3-82DB-3C26F9C2B136}" type="slidenum">
              <a:rPr lang="da-DK" smtClean="0"/>
              <a:t>8</a:t>
            </a:fld>
            <a:endParaRPr lang="da-DK"/>
          </a:p>
        </p:txBody>
      </p:sp>
    </p:spTree>
    <p:extLst>
      <p:ext uri="{BB962C8B-B14F-4D97-AF65-F5344CB8AC3E}">
        <p14:creationId xmlns:p14="http://schemas.microsoft.com/office/powerpoint/2010/main" val="2207395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EA61D4-D7BF-42F3-82DB-3C26F9C2B136}" type="slidenum">
              <a:rPr lang="da-DK" smtClean="0"/>
              <a:t>15</a:t>
            </a:fld>
            <a:endParaRPr lang="da-DK"/>
          </a:p>
        </p:txBody>
      </p:sp>
    </p:spTree>
    <p:extLst>
      <p:ext uri="{BB962C8B-B14F-4D97-AF65-F5344CB8AC3E}">
        <p14:creationId xmlns:p14="http://schemas.microsoft.com/office/powerpoint/2010/main" val="2208755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EA61D4-D7BF-42F3-82DB-3C26F9C2B136}" type="slidenum">
              <a:rPr lang="da-DK" smtClean="0"/>
              <a:t>16</a:t>
            </a:fld>
            <a:endParaRPr lang="da-DK"/>
          </a:p>
        </p:txBody>
      </p:sp>
    </p:spTree>
    <p:extLst>
      <p:ext uri="{BB962C8B-B14F-4D97-AF65-F5344CB8AC3E}">
        <p14:creationId xmlns:p14="http://schemas.microsoft.com/office/powerpoint/2010/main" val="1342846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EA61D4-D7BF-42F3-82DB-3C26F9C2B136}" type="slidenum">
              <a:rPr lang="da-DK" smtClean="0"/>
              <a:t>17</a:t>
            </a:fld>
            <a:endParaRPr lang="da-DK"/>
          </a:p>
        </p:txBody>
      </p:sp>
    </p:spTree>
    <p:extLst>
      <p:ext uri="{BB962C8B-B14F-4D97-AF65-F5344CB8AC3E}">
        <p14:creationId xmlns:p14="http://schemas.microsoft.com/office/powerpoint/2010/main" val="2982742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EA61D4-D7BF-42F3-82DB-3C26F9C2B136}" type="slidenum">
              <a:rPr lang="da-DK" smtClean="0"/>
              <a:t>18</a:t>
            </a:fld>
            <a:endParaRPr lang="da-DK"/>
          </a:p>
        </p:txBody>
      </p:sp>
    </p:spTree>
    <p:extLst>
      <p:ext uri="{BB962C8B-B14F-4D97-AF65-F5344CB8AC3E}">
        <p14:creationId xmlns:p14="http://schemas.microsoft.com/office/powerpoint/2010/main" val="4166652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EA61D4-D7BF-42F3-82DB-3C26F9C2B136}" type="slidenum">
              <a:rPr lang="da-DK" smtClean="0"/>
              <a:t>20</a:t>
            </a:fld>
            <a:endParaRPr lang="da-DK"/>
          </a:p>
        </p:txBody>
      </p:sp>
    </p:spTree>
    <p:extLst>
      <p:ext uri="{BB962C8B-B14F-4D97-AF65-F5344CB8AC3E}">
        <p14:creationId xmlns:p14="http://schemas.microsoft.com/office/powerpoint/2010/main" val="775062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Empty sl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C8350180-8CA3-77BC-2902-3D6AC59F57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1938" y="1504997"/>
            <a:ext cx="11009524" cy="761905"/>
          </a:xfrm>
          <a:prstGeom prst="rect">
            <a:avLst/>
          </a:prstGeom>
        </p:spPr>
      </p:pic>
    </p:spTree>
    <p:extLst>
      <p:ext uri="{BB962C8B-B14F-4D97-AF65-F5344CB8AC3E}">
        <p14:creationId xmlns:p14="http://schemas.microsoft.com/office/powerpoint/2010/main" val="1345763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38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3" name="Billede 2" descr="Et billede, der indeholder tekst, skærmbillede, logo, Font/skrifttype&#10;&#10;Automatisk genereret beskrivelse">
            <a:extLst>
              <a:ext uri="{FF2B5EF4-FFF2-40B4-BE49-F238E27FC236}">
                <a16:creationId xmlns:a16="http://schemas.microsoft.com/office/drawing/2014/main" id="{71AF7028-3C4E-F829-F807-1F95F3F134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26089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Billede 11" descr="Et billede, der indeholder tekst, Font/skrifttype, skærmbillede, Grafik&#10;&#10;Automatisk genereret beskrivelse">
            <a:extLst>
              <a:ext uri="{FF2B5EF4-FFF2-40B4-BE49-F238E27FC236}">
                <a16:creationId xmlns:a16="http://schemas.microsoft.com/office/drawing/2014/main" id="{66EF36CE-37E8-B822-D3AF-70DCDEBDD0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84512" y="0"/>
            <a:ext cx="4007488" cy="1469299"/>
          </a:xfrm>
          <a:prstGeom prst="rect">
            <a:avLst/>
          </a:prstGeom>
        </p:spPr>
      </p:pic>
      <p:pic>
        <p:nvPicPr>
          <p:cNvPr id="3" name="Billede 2" descr="Et billede, der indeholder tekst, bog, design, Font/skrifttype&#10;&#10;Automatisk genereret beskrivelse">
            <a:extLst>
              <a:ext uri="{FF2B5EF4-FFF2-40B4-BE49-F238E27FC236}">
                <a16:creationId xmlns:a16="http://schemas.microsoft.com/office/drawing/2014/main" id="{A6E7ABA1-467B-D1BB-44DA-FF22392359F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2419350" cy="6858000"/>
          </a:xfrm>
          <a:prstGeom prst="rect">
            <a:avLst/>
          </a:prstGeom>
        </p:spPr>
      </p:pic>
    </p:spTree>
    <p:extLst>
      <p:ext uri="{BB962C8B-B14F-4D97-AF65-F5344CB8AC3E}">
        <p14:creationId xmlns:p14="http://schemas.microsoft.com/office/powerpoint/2010/main" val="3868831188"/>
      </p:ext>
    </p:extLst>
  </p:cSld>
  <p:clrMap bg1="lt1" tx1="dk1" bg2="lt2" tx2="dk2" accent1="accent1" accent2="accent2" accent3="accent3" accent4="accent4" accent5="accent5" accent6="accent6" hlink="hlink" folHlink="folHlink"/>
  <p:sldLayoutIdLst>
    <p:sldLayoutId id="2147483673"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jp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image" Target="../media/image29.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33.pn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jp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39.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4.png"/><Relationship Id="rId7"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5.pn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6.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27.png"/><Relationship Id="rId4" Type="http://schemas.openxmlformats.org/officeDocument/2006/relationships/image" Target="../media/image47.pn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0.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5.png"/><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7.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0.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9.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9.png"/><Relationship Id="rId4" Type="http://schemas.openxmlformats.org/officeDocument/2006/relationships/image" Target="../media/image63.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83.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86.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9.jpg"/><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2.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1.png"/><Relationship Id="rId2" Type="http://schemas.openxmlformats.org/officeDocument/2006/relationships/image" Target="../media/image94.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93.jpeg"/><Relationship Id="rId5" Type="http://schemas.openxmlformats.org/officeDocument/2006/relationships/image" Target="../media/image97.png"/><Relationship Id="rId10" Type="http://schemas.openxmlformats.org/officeDocument/2006/relationships/image" Target="../media/image92.jpeg"/><Relationship Id="rId4" Type="http://schemas.openxmlformats.org/officeDocument/2006/relationships/image" Target="../media/image96.png"/><Relationship Id="rId9" Type="http://schemas.openxmlformats.org/officeDocument/2006/relationships/image" Target="../media/image9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943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CF266E-DEAA-45CB-A542-ACA007CFCDB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kstfelt 14">
            <a:extLst>
              <a:ext uri="{FF2B5EF4-FFF2-40B4-BE49-F238E27FC236}">
                <a16:creationId xmlns:a16="http://schemas.microsoft.com/office/drawing/2014/main" id="{A32248D4-F64C-C147-4932-4DB04BE1B83B}"/>
              </a:ext>
            </a:extLst>
          </p:cNvPr>
          <p:cNvSpPr txBox="1"/>
          <p:nvPr/>
        </p:nvSpPr>
        <p:spPr>
          <a:xfrm>
            <a:off x="2990105" y="2644862"/>
            <a:ext cx="8424484" cy="1046440"/>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6B7C81"/>
                </a:solidFill>
                <a:effectLst/>
                <a:uLnTx/>
                <a:uFillTx/>
                <a:latin typeface="Barlow" panose="00000500000000000000" pitchFamily="2" charset="0"/>
              </a:rPr>
              <a:t>SCANGRIP work lights are renowned for their exceptional luminosity and durability. Our commitment is to constantly enhance these already outstanding qualities without compromising on performance.</a:t>
            </a:r>
            <a:endParaRPr lang="en-US" sz="1600" b="1" dirty="0">
              <a:solidFill>
                <a:srgbClr val="6B7C81"/>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1" i="0" u="none" strike="noStrike" kern="1200" cap="none" spc="0" normalizeH="0" baseline="0" noProof="0" dirty="0">
              <a:ln>
                <a:noFill/>
              </a:ln>
              <a:solidFill>
                <a:srgbClr val="6B7C81"/>
              </a:solidFill>
              <a:effectLst/>
              <a:uLnTx/>
              <a:uFillTx/>
              <a:latin typeface="Calibri"/>
              <a:ea typeface="+mn-ea"/>
              <a:cs typeface="+mn-cs"/>
            </a:endParaRPr>
          </a:p>
        </p:txBody>
      </p:sp>
      <p:sp>
        <p:nvSpPr>
          <p:cNvPr id="3" name="Title 2">
            <a:extLst>
              <a:ext uri="{FF2B5EF4-FFF2-40B4-BE49-F238E27FC236}">
                <a16:creationId xmlns:a16="http://schemas.microsoft.com/office/drawing/2014/main" id="{6E67DFA2-5681-9EF8-B60A-D74D08A4643C}"/>
              </a:ext>
            </a:extLst>
          </p:cNvPr>
          <p:cNvSpPr txBox="1">
            <a:spLocks/>
          </p:cNvSpPr>
          <p:nvPr/>
        </p:nvSpPr>
        <p:spPr>
          <a:xfrm>
            <a:off x="2856541" y="1651670"/>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800" b="1" dirty="0">
                <a:solidFill>
                  <a:schemeClr val="bg1"/>
                </a:solidFill>
                <a:latin typeface="Barlow" panose="00000500000000000000" pitchFamily="2" charset="0"/>
              </a:rPr>
              <a:t>Maximized performance</a:t>
            </a:r>
            <a:endParaRPr kumimoji="0" lang="en-US" sz="2400" b="1" i="0" u="none" strike="noStrike" kern="1200" cap="none" spc="0" normalizeH="0" baseline="0" noProof="0" dirty="0">
              <a:ln>
                <a:noFill/>
              </a:ln>
              <a:solidFill>
                <a:schemeClr val="bg1"/>
              </a:solidFill>
              <a:effectLst/>
              <a:uLnTx/>
              <a:uFillTx/>
              <a:latin typeface="Barlow" panose="00000500000000000000" pitchFamily="2" charset="0"/>
            </a:endParaRPr>
          </a:p>
        </p:txBody>
      </p:sp>
      <p:pic>
        <p:nvPicPr>
          <p:cNvPr id="7" name="Billede 6" descr="Et billede, der indeholder tekst, skærmbillede, Font/skrifttype, design&#10;&#10;Automatisk genereret beskrivelse">
            <a:extLst>
              <a:ext uri="{FF2B5EF4-FFF2-40B4-BE49-F238E27FC236}">
                <a16:creationId xmlns:a16="http://schemas.microsoft.com/office/drawing/2014/main" id="{6045A094-3D29-0F84-B61F-B83D13F6B333}"/>
              </a:ext>
            </a:extLst>
          </p:cNvPr>
          <p:cNvPicPr>
            <a:picLocks noChangeAspect="1"/>
          </p:cNvPicPr>
          <p:nvPr/>
        </p:nvPicPr>
        <p:blipFill rotWithShape="1">
          <a:blip r:embed="rId2">
            <a:extLst>
              <a:ext uri="{28A0092B-C50C-407E-A947-70E740481C1C}">
                <a14:useLocalDpi xmlns:a14="http://schemas.microsoft.com/office/drawing/2010/main" val="0"/>
              </a:ext>
            </a:extLst>
          </a:blip>
          <a:srcRect r="12465" b="44464"/>
          <a:stretch/>
        </p:blipFill>
        <p:spPr>
          <a:xfrm>
            <a:off x="3926409" y="3784018"/>
            <a:ext cx="6551875" cy="3117905"/>
          </a:xfrm>
          <a:prstGeom prst="rect">
            <a:avLst/>
          </a:prstGeom>
        </p:spPr>
      </p:pic>
    </p:spTree>
    <p:extLst>
      <p:ext uri="{BB962C8B-B14F-4D97-AF65-F5344CB8AC3E}">
        <p14:creationId xmlns:p14="http://schemas.microsoft.com/office/powerpoint/2010/main" val="2991980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C495BB-B742-29F6-E1B4-6B4FDCC409B9}"/>
              </a:ext>
            </a:extLst>
          </p:cNvPr>
          <p:cNvSpPr txBox="1">
            <a:spLocks/>
          </p:cNvSpPr>
          <p:nvPr/>
        </p:nvSpPr>
        <p:spPr>
          <a:xfrm>
            <a:off x="2833351" y="1639757"/>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800" b="1" dirty="0">
                <a:solidFill>
                  <a:schemeClr val="bg1"/>
                </a:solidFill>
                <a:latin typeface="Barlow" panose="00000500000000000000" pitchFamily="2" charset="0"/>
              </a:rPr>
              <a:t>Recycled materials</a:t>
            </a:r>
            <a:endParaRPr kumimoji="0" lang="en-US" sz="2400" b="1" i="0" u="none" strike="noStrike" kern="1200" cap="none" spc="0" normalizeH="0" baseline="0" noProof="0" dirty="0">
              <a:ln>
                <a:noFill/>
              </a:ln>
              <a:solidFill>
                <a:schemeClr val="bg1"/>
              </a:solidFill>
              <a:effectLst/>
              <a:uLnTx/>
              <a:uFillTx/>
              <a:latin typeface="Barlow" panose="00000500000000000000" pitchFamily="2" charset="0"/>
            </a:endParaRPr>
          </a:p>
        </p:txBody>
      </p:sp>
      <p:pic>
        <p:nvPicPr>
          <p:cNvPr id="5" name="Billede 4" descr="Et billede, der indeholder skærmbillede, Digital sammensætning, 3D-modellering, tekst&#10;&#10;Automatisk genereret beskrivelse">
            <a:extLst>
              <a:ext uri="{FF2B5EF4-FFF2-40B4-BE49-F238E27FC236}">
                <a16:creationId xmlns:a16="http://schemas.microsoft.com/office/drawing/2014/main" id="{B12B2476-E6A9-FD01-2730-2174A5686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2587" y="2583739"/>
            <a:ext cx="9143085" cy="6858000"/>
          </a:xfrm>
          <a:prstGeom prst="rect">
            <a:avLst/>
          </a:prstGeom>
        </p:spPr>
      </p:pic>
      <p:sp>
        <p:nvSpPr>
          <p:cNvPr id="6" name="Tekstfelt 5">
            <a:extLst>
              <a:ext uri="{FF2B5EF4-FFF2-40B4-BE49-F238E27FC236}">
                <a16:creationId xmlns:a16="http://schemas.microsoft.com/office/drawing/2014/main" id="{0B3D66A8-7E13-CF46-993E-BE8A25E6A33E}"/>
              </a:ext>
            </a:extLst>
          </p:cNvPr>
          <p:cNvSpPr txBox="1"/>
          <p:nvPr/>
        </p:nvSpPr>
        <p:spPr>
          <a:xfrm>
            <a:off x="2990105" y="2583739"/>
            <a:ext cx="7617395" cy="584775"/>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6B7C81"/>
                </a:solidFill>
                <a:effectLst/>
                <a:uLnTx/>
                <a:uFillTx/>
                <a:latin typeface="Barlow" panose="00000500000000000000" pitchFamily="2" charset="0"/>
              </a:rPr>
              <a:t>Wherever physically possible, we have found ways to incorporate recycled materials into the design of the work lights.</a:t>
            </a:r>
          </a:p>
        </p:txBody>
      </p:sp>
    </p:spTree>
    <p:extLst>
      <p:ext uri="{BB962C8B-B14F-4D97-AF65-F5344CB8AC3E}">
        <p14:creationId xmlns:p14="http://schemas.microsoft.com/office/powerpoint/2010/main" val="2244108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C495BB-B742-29F6-E1B4-6B4FDCC409B9}"/>
              </a:ext>
            </a:extLst>
          </p:cNvPr>
          <p:cNvSpPr txBox="1">
            <a:spLocks/>
          </p:cNvSpPr>
          <p:nvPr/>
        </p:nvSpPr>
        <p:spPr>
          <a:xfrm>
            <a:off x="2833351" y="1639757"/>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800" b="1" dirty="0">
                <a:solidFill>
                  <a:schemeClr val="bg1"/>
                </a:solidFill>
                <a:latin typeface="Barlow" panose="00000500000000000000" pitchFamily="2" charset="0"/>
              </a:rPr>
              <a:t>Recycled materials</a:t>
            </a:r>
            <a:endParaRPr kumimoji="0" lang="en-US" sz="2400" b="1" i="0" u="none" strike="noStrike" kern="1200" cap="none" spc="0" normalizeH="0" baseline="0" noProof="0" dirty="0">
              <a:ln>
                <a:noFill/>
              </a:ln>
              <a:solidFill>
                <a:schemeClr val="bg1"/>
              </a:solidFill>
              <a:effectLst/>
              <a:uLnTx/>
              <a:uFillTx/>
              <a:latin typeface="Barlow" panose="00000500000000000000" pitchFamily="2" charset="0"/>
            </a:endParaRPr>
          </a:p>
        </p:txBody>
      </p:sp>
      <p:pic>
        <p:nvPicPr>
          <p:cNvPr id="4" name="Billede 3" descr="Et billede, der indeholder skærmbillede, maskine, tekst, 3D-modellering&#10;&#10;Automatisk genereret beskrivelse">
            <a:extLst>
              <a:ext uri="{FF2B5EF4-FFF2-40B4-BE49-F238E27FC236}">
                <a16:creationId xmlns:a16="http://schemas.microsoft.com/office/drawing/2014/main" id="{5F1160F5-FF47-5031-8C2E-5B13C8D6823B}"/>
              </a:ext>
            </a:extLst>
          </p:cNvPr>
          <p:cNvPicPr>
            <a:picLocks noChangeAspect="1"/>
          </p:cNvPicPr>
          <p:nvPr/>
        </p:nvPicPr>
        <p:blipFill rotWithShape="1">
          <a:blip r:embed="rId2">
            <a:extLst>
              <a:ext uri="{28A0092B-C50C-407E-A947-70E740481C1C}">
                <a14:useLocalDpi xmlns:a14="http://schemas.microsoft.com/office/drawing/2010/main" val="0"/>
              </a:ext>
            </a:extLst>
          </a:blip>
          <a:srcRect b="17859"/>
          <a:stretch/>
        </p:blipFill>
        <p:spPr>
          <a:xfrm>
            <a:off x="3114322" y="1742394"/>
            <a:ext cx="8454389" cy="5208912"/>
          </a:xfrm>
          <a:prstGeom prst="rect">
            <a:avLst/>
          </a:prstGeom>
        </p:spPr>
      </p:pic>
    </p:spTree>
    <p:extLst>
      <p:ext uri="{BB962C8B-B14F-4D97-AF65-F5344CB8AC3E}">
        <p14:creationId xmlns:p14="http://schemas.microsoft.com/office/powerpoint/2010/main" val="4015285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B9AA209-5E59-1B19-B5B8-53799B41AEF3}"/>
              </a:ext>
            </a:extLst>
          </p:cNvPr>
          <p:cNvSpPr txBox="1">
            <a:spLocks/>
          </p:cNvSpPr>
          <p:nvPr/>
        </p:nvSpPr>
        <p:spPr>
          <a:xfrm>
            <a:off x="2815934" y="1650264"/>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800" b="1" dirty="0">
                <a:solidFill>
                  <a:schemeClr val="bg1"/>
                </a:solidFill>
                <a:latin typeface="Barlow" panose="00000500000000000000" pitchFamily="2" charset="0"/>
              </a:rPr>
              <a:t>5-year warranty</a:t>
            </a:r>
            <a:endParaRPr kumimoji="0" lang="en-US" sz="2400" b="1" i="0" u="none" strike="noStrike" kern="1200" cap="none" spc="0" normalizeH="0" baseline="0" noProof="0" dirty="0">
              <a:ln>
                <a:noFill/>
              </a:ln>
              <a:solidFill>
                <a:schemeClr val="bg1"/>
              </a:solidFill>
              <a:effectLst/>
              <a:uLnTx/>
              <a:uFillTx/>
              <a:latin typeface="Barlow" panose="00000500000000000000" pitchFamily="2" charset="0"/>
            </a:endParaRPr>
          </a:p>
        </p:txBody>
      </p:sp>
      <p:sp>
        <p:nvSpPr>
          <p:cNvPr id="3" name="Tekstfelt 2">
            <a:extLst>
              <a:ext uri="{FF2B5EF4-FFF2-40B4-BE49-F238E27FC236}">
                <a16:creationId xmlns:a16="http://schemas.microsoft.com/office/drawing/2014/main" id="{BA590517-25F7-6019-9773-EAB74C67F731}"/>
              </a:ext>
            </a:extLst>
          </p:cNvPr>
          <p:cNvSpPr txBox="1"/>
          <p:nvPr/>
        </p:nvSpPr>
        <p:spPr>
          <a:xfrm>
            <a:off x="7448261" y="4955549"/>
            <a:ext cx="2713505" cy="646331"/>
          </a:xfrm>
          <a:prstGeom prst="rect">
            <a:avLst/>
          </a:prstGeom>
          <a:noFill/>
        </p:spPr>
        <p:txBody>
          <a:bodyPr wrap="square" rtlCol="0">
            <a:spAutoFit/>
          </a:bodyPr>
          <a:lstStyle/>
          <a:p>
            <a:r>
              <a:rPr lang="en-US" sz="900" dirty="0">
                <a:latin typeface="Barlow" panose="00000500000000000000" pitchFamily="2" charset="0"/>
              </a:rPr>
              <a:t>In addition to the normal 2-year warranty, </a:t>
            </a:r>
            <a:br>
              <a:rPr lang="en-US" sz="900" dirty="0">
                <a:latin typeface="Barlow" panose="00000500000000000000" pitchFamily="2" charset="0"/>
              </a:rPr>
            </a:br>
            <a:r>
              <a:rPr lang="en-US" sz="900" dirty="0">
                <a:latin typeface="Barlow" panose="00000500000000000000" pitchFamily="2" charset="0"/>
              </a:rPr>
              <a:t>FOR LIFE products are covered by a warranty extension of total 5 years. Register on scangrip.com.</a:t>
            </a:r>
          </a:p>
        </p:txBody>
      </p:sp>
      <p:pic>
        <p:nvPicPr>
          <p:cNvPr id="6" name="Billede 5" descr="Et billede, der indeholder tekst, skærmbillede, visitkort, Font/skrifttype&#10;&#10;Automatisk genereret beskrivelse">
            <a:extLst>
              <a:ext uri="{FF2B5EF4-FFF2-40B4-BE49-F238E27FC236}">
                <a16:creationId xmlns:a16="http://schemas.microsoft.com/office/drawing/2014/main" id="{584F6169-A0FE-EE6A-EFF2-BA27B01FC482}"/>
              </a:ext>
            </a:extLst>
          </p:cNvPr>
          <p:cNvPicPr>
            <a:picLocks noChangeAspect="1"/>
          </p:cNvPicPr>
          <p:nvPr/>
        </p:nvPicPr>
        <p:blipFill rotWithShape="1">
          <a:blip r:embed="rId2">
            <a:extLst>
              <a:ext uri="{28A0092B-C50C-407E-A947-70E740481C1C}">
                <a14:useLocalDpi xmlns:a14="http://schemas.microsoft.com/office/drawing/2010/main" val="0"/>
              </a:ext>
            </a:extLst>
          </a:blip>
          <a:srcRect l="27156" r="39145" b="57342"/>
          <a:stretch/>
        </p:blipFill>
        <p:spPr>
          <a:xfrm>
            <a:off x="6191794" y="2125078"/>
            <a:ext cx="3381578" cy="3209513"/>
          </a:xfrm>
          <a:prstGeom prst="rect">
            <a:avLst/>
          </a:prstGeom>
        </p:spPr>
      </p:pic>
      <p:sp>
        <p:nvSpPr>
          <p:cNvPr id="7" name="Tekstfelt 6">
            <a:extLst>
              <a:ext uri="{FF2B5EF4-FFF2-40B4-BE49-F238E27FC236}">
                <a16:creationId xmlns:a16="http://schemas.microsoft.com/office/drawing/2014/main" id="{D68B7A17-ADE3-43A1-7514-B1EC763D4C01}"/>
              </a:ext>
            </a:extLst>
          </p:cNvPr>
          <p:cNvSpPr txBox="1"/>
          <p:nvPr/>
        </p:nvSpPr>
        <p:spPr>
          <a:xfrm>
            <a:off x="3855976" y="3570885"/>
            <a:ext cx="2713505" cy="954107"/>
          </a:xfrm>
          <a:prstGeom prst="rect">
            <a:avLst/>
          </a:prstGeom>
          <a:noFill/>
        </p:spPr>
        <p:txBody>
          <a:bodyPr wrap="square" rtlCol="0">
            <a:spAutoFit/>
          </a:bodyPr>
          <a:lstStyle/>
          <a:p>
            <a:r>
              <a:rPr lang="en-US" sz="1400" b="1" dirty="0">
                <a:latin typeface="Barlow" panose="00000500000000000000" pitchFamily="2" charset="0"/>
              </a:rPr>
              <a:t>With the highest quality</a:t>
            </a:r>
          </a:p>
          <a:p>
            <a:r>
              <a:rPr lang="en-US" sz="1400" b="1" dirty="0">
                <a:latin typeface="Barlow" panose="00000500000000000000" pitchFamily="2" charset="0"/>
              </a:rPr>
              <a:t>Standards, the work lights </a:t>
            </a:r>
            <a:br>
              <a:rPr lang="en-US" sz="1400" b="1" dirty="0">
                <a:latin typeface="Barlow" panose="00000500000000000000" pitchFamily="2" charset="0"/>
              </a:rPr>
            </a:br>
            <a:r>
              <a:rPr lang="en-US" sz="1400" b="1" dirty="0">
                <a:latin typeface="Barlow" panose="00000500000000000000" pitchFamily="2" charset="0"/>
              </a:rPr>
              <a:t>come with an extraordinary</a:t>
            </a:r>
            <a:br>
              <a:rPr lang="en-US" sz="1400" b="1" dirty="0">
                <a:latin typeface="Barlow" panose="00000500000000000000" pitchFamily="2" charset="0"/>
              </a:rPr>
            </a:br>
            <a:r>
              <a:rPr lang="en-US" sz="1400" b="1" dirty="0">
                <a:latin typeface="Barlow" panose="00000500000000000000" pitchFamily="2" charset="0"/>
              </a:rPr>
              <a:t>5-year warranty.</a:t>
            </a:r>
          </a:p>
        </p:txBody>
      </p:sp>
    </p:spTree>
    <p:extLst>
      <p:ext uri="{BB962C8B-B14F-4D97-AF65-F5344CB8AC3E}">
        <p14:creationId xmlns:p14="http://schemas.microsoft.com/office/powerpoint/2010/main" val="311615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person, elektronik, kontorartikler&#10;&#10;Automatisk genereret beskrivelse">
            <a:extLst>
              <a:ext uri="{FF2B5EF4-FFF2-40B4-BE49-F238E27FC236}">
                <a16:creationId xmlns:a16="http://schemas.microsoft.com/office/drawing/2014/main" id="{CB5378B3-DB2E-7471-3AEE-08B2DF44F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69" y="-422031"/>
            <a:ext cx="12379569" cy="8253047"/>
          </a:xfrm>
          <a:prstGeom prst="rect">
            <a:avLst/>
          </a:prstGeom>
        </p:spPr>
      </p:pic>
    </p:spTree>
    <p:extLst>
      <p:ext uri="{BB962C8B-B14F-4D97-AF65-F5344CB8AC3E}">
        <p14:creationId xmlns:p14="http://schemas.microsoft.com/office/powerpoint/2010/main" val="2261261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C8CB687-5429-51B4-4A97-AA9CCB72C42C}"/>
              </a:ext>
            </a:extLst>
          </p:cNvPr>
          <p:cNvSpPr txBox="1">
            <a:spLocks/>
          </p:cNvSpPr>
          <p:nvPr/>
        </p:nvSpPr>
        <p:spPr>
          <a:xfrm>
            <a:off x="2868185" y="1650265"/>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800" b="1" dirty="0">
                <a:solidFill>
                  <a:schemeClr val="bg1"/>
                </a:solidFill>
                <a:latin typeface="Barlow" panose="00000500000000000000" pitchFamily="2" charset="0"/>
              </a:rPr>
              <a:t>Product features</a:t>
            </a:r>
            <a:endParaRPr kumimoji="0" lang="en-US" sz="2400" b="1" i="0" u="none" strike="noStrike" kern="1200" cap="none" spc="0" normalizeH="0" baseline="0" noProof="0" dirty="0">
              <a:ln>
                <a:noFill/>
              </a:ln>
              <a:solidFill>
                <a:schemeClr val="bg1"/>
              </a:solidFill>
              <a:effectLst/>
              <a:uLnTx/>
              <a:uFillTx/>
              <a:latin typeface="Barlow" panose="00000500000000000000" pitchFamily="2" charset="0"/>
            </a:endParaRPr>
          </a:p>
        </p:txBody>
      </p:sp>
      <p:pic>
        <p:nvPicPr>
          <p:cNvPr id="4" name="Billede 3" descr="Et billede, der indeholder tekst, skærmbillede&#10;&#10;Automatisk genereret beskrivelse">
            <a:extLst>
              <a:ext uri="{FF2B5EF4-FFF2-40B4-BE49-F238E27FC236}">
                <a16:creationId xmlns:a16="http://schemas.microsoft.com/office/drawing/2014/main" id="{E636B0E7-E0ED-70BC-BA65-BAFE47193E0C}"/>
              </a:ext>
            </a:extLst>
          </p:cNvPr>
          <p:cNvPicPr>
            <a:picLocks noChangeAspect="1"/>
          </p:cNvPicPr>
          <p:nvPr/>
        </p:nvPicPr>
        <p:blipFill rotWithShape="1">
          <a:blip r:embed="rId3">
            <a:extLst>
              <a:ext uri="{28A0092B-C50C-407E-A947-70E740481C1C}">
                <a14:useLocalDpi xmlns:a14="http://schemas.microsoft.com/office/drawing/2010/main" val="0"/>
              </a:ext>
            </a:extLst>
          </a:blip>
          <a:srcRect r="74919" b="35642"/>
          <a:stretch/>
        </p:blipFill>
        <p:spPr>
          <a:xfrm>
            <a:off x="4808168" y="3175412"/>
            <a:ext cx="1686212" cy="3245474"/>
          </a:xfrm>
          <a:prstGeom prst="rect">
            <a:avLst/>
          </a:prstGeom>
        </p:spPr>
      </p:pic>
      <p:pic>
        <p:nvPicPr>
          <p:cNvPr id="9" name="Billede 8" descr="Et billede, der indeholder maskine&#10;&#10;Automatisk genereret beskrivelse">
            <a:extLst>
              <a:ext uri="{FF2B5EF4-FFF2-40B4-BE49-F238E27FC236}">
                <a16:creationId xmlns:a16="http://schemas.microsoft.com/office/drawing/2014/main" id="{B68AC3BE-1D37-D676-92AE-A20F7D5786EA}"/>
              </a:ext>
            </a:extLst>
          </p:cNvPr>
          <p:cNvPicPr>
            <a:picLocks noChangeAspect="1"/>
          </p:cNvPicPr>
          <p:nvPr/>
        </p:nvPicPr>
        <p:blipFill rotWithShape="1">
          <a:blip r:embed="rId4">
            <a:extLst>
              <a:ext uri="{28A0092B-C50C-407E-A947-70E740481C1C}">
                <a14:useLocalDpi xmlns:a14="http://schemas.microsoft.com/office/drawing/2010/main" val="0"/>
              </a:ext>
            </a:extLst>
          </a:blip>
          <a:srcRect r="44947"/>
          <a:stretch/>
        </p:blipFill>
        <p:spPr>
          <a:xfrm>
            <a:off x="2201928" y="2738298"/>
            <a:ext cx="3023748" cy="4119702"/>
          </a:xfrm>
          <a:prstGeom prst="rect">
            <a:avLst/>
          </a:prstGeom>
        </p:spPr>
      </p:pic>
      <p:sp>
        <p:nvSpPr>
          <p:cNvPr id="3" name="Tekstfelt 2">
            <a:extLst>
              <a:ext uri="{FF2B5EF4-FFF2-40B4-BE49-F238E27FC236}">
                <a16:creationId xmlns:a16="http://schemas.microsoft.com/office/drawing/2014/main" id="{B1B83DEB-E75B-9D84-6B4A-124A4F5FEEE3}"/>
              </a:ext>
            </a:extLst>
          </p:cNvPr>
          <p:cNvSpPr txBox="1"/>
          <p:nvPr/>
        </p:nvSpPr>
        <p:spPr>
          <a:xfrm>
            <a:off x="2865421" y="2443599"/>
            <a:ext cx="7617395" cy="830997"/>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6B7C81"/>
                </a:solidFill>
                <a:effectLst/>
                <a:uLnTx/>
                <a:uFillTx/>
                <a:latin typeface="Barlow" panose="00000500000000000000" pitchFamily="2" charset="0"/>
              </a:rPr>
              <a:t>The new work lights have undergone a complete transformation when </a:t>
            </a:r>
          </a:p>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6B7C81"/>
                </a:solidFill>
                <a:effectLst/>
                <a:uLnTx/>
                <a:uFillTx/>
                <a:latin typeface="Barlow" panose="00000500000000000000" pitchFamily="2" charset="0"/>
              </a:rPr>
              <a:t>it comes to visual design and come with a range of enhanced features </a:t>
            </a:r>
          </a:p>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6B7C81"/>
                </a:solidFill>
                <a:effectLst/>
                <a:uLnTx/>
                <a:uFillTx/>
                <a:latin typeface="Barlow" panose="00000500000000000000" pitchFamily="2" charset="0"/>
              </a:rPr>
              <a:t>that provide numerous benefits to the end-user.</a:t>
            </a:r>
          </a:p>
        </p:txBody>
      </p:sp>
      <p:pic>
        <p:nvPicPr>
          <p:cNvPr id="8" name="Billede 7" descr="Et billede, der indeholder skærmbillede, tekst, nat&#10;&#10;Automatisk genereret beskrivelse">
            <a:extLst>
              <a:ext uri="{FF2B5EF4-FFF2-40B4-BE49-F238E27FC236}">
                <a16:creationId xmlns:a16="http://schemas.microsoft.com/office/drawing/2014/main" id="{62098CE9-288A-8B03-B3AD-E43280919BA1}"/>
              </a:ext>
            </a:extLst>
          </p:cNvPr>
          <p:cNvPicPr>
            <a:picLocks noChangeAspect="1"/>
          </p:cNvPicPr>
          <p:nvPr/>
        </p:nvPicPr>
        <p:blipFill rotWithShape="1">
          <a:blip r:embed="rId5">
            <a:extLst>
              <a:ext uri="{28A0092B-C50C-407E-A947-70E740481C1C}">
                <a14:useLocalDpi xmlns:a14="http://schemas.microsoft.com/office/drawing/2010/main" val="0"/>
              </a:ext>
            </a:extLst>
          </a:blip>
          <a:srcRect l="9011" r="73077"/>
          <a:stretch/>
        </p:blipFill>
        <p:spPr>
          <a:xfrm>
            <a:off x="6456460" y="3064836"/>
            <a:ext cx="1250626" cy="5234834"/>
          </a:xfrm>
          <a:prstGeom prst="rect">
            <a:avLst/>
          </a:prstGeom>
        </p:spPr>
      </p:pic>
      <p:sp>
        <p:nvSpPr>
          <p:cNvPr id="6" name="Rektangel 5">
            <a:extLst>
              <a:ext uri="{FF2B5EF4-FFF2-40B4-BE49-F238E27FC236}">
                <a16:creationId xmlns:a16="http://schemas.microsoft.com/office/drawing/2014/main" id="{950245E1-0847-76C0-B302-F6E9ADF0C159}"/>
              </a:ext>
            </a:extLst>
          </p:cNvPr>
          <p:cNvSpPr/>
          <p:nvPr/>
        </p:nvSpPr>
        <p:spPr>
          <a:xfrm>
            <a:off x="7628709" y="4293326"/>
            <a:ext cx="96455" cy="5834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C954D3AE-5335-D32F-EB65-7DE5D5468FD4}"/>
              </a:ext>
            </a:extLst>
          </p:cNvPr>
          <p:cNvSpPr txBox="1"/>
          <p:nvPr/>
        </p:nvSpPr>
        <p:spPr>
          <a:xfrm>
            <a:off x="7522727" y="4319940"/>
            <a:ext cx="1828800" cy="746358"/>
          </a:xfrm>
          <a:prstGeom prst="rect">
            <a:avLst/>
          </a:prstGeom>
          <a:noFill/>
        </p:spPr>
        <p:txBody>
          <a:bodyPr wrap="square" rtlCol="0">
            <a:spAutoFit/>
          </a:bodyPr>
          <a:lstStyle/>
          <a:p>
            <a:pPr marL="171450" indent="-171450">
              <a:buFont typeface="Arial" panose="020B0604020202020204" pitchFamily="34" charset="0"/>
              <a:buChar char="•"/>
            </a:pPr>
            <a:r>
              <a:rPr lang="en-US" sz="850" b="1" dirty="0">
                <a:latin typeface="Barlow" panose="00000500000000000000" pitchFamily="2" charset="0"/>
              </a:rPr>
              <a:t>Dedicated buttons for on/off and brightness control</a:t>
            </a:r>
          </a:p>
          <a:p>
            <a:pPr marL="171450" indent="-171450">
              <a:buFont typeface="Arial" panose="020B0604020202020204" pitchFamily="34" charset="0"/>
              <a:buChar char="•"/>
            </a:pPr>
            <a:r>
              <a:rPr lang="en-US" sz="850" b="1" dirty="0">
                <a:latin typeface="Barlow" panose="00000500000000000000" pitchFamily="2" charset="0"/>
              </a:rPr>
              <a:t>Incl USB-C charging cable</a:t>
            </a:r>
          </a:p>
          <a:p>
            <a:pPr marL="171450" indent="-171450">
              <a:buFont typeface="Arial" panose="020B0604020202020204" pitchFamily="34" charset="0"/>
              <a:buChar char="•"/>
            </a:pPr>
            <a:r>
              <a:rPr lang="en-US" sz="850" b="1" dirty="0">
                <a:latin typeface="Barlow" panose="00000500000000000000" pitchFamily="2" charset="0"/>
              </a:rPr>
              <a:t>Input charging socket with flexible protecting cover</a:t>
            </a:r>
          </a:p>
        </p:txBody>
      </p:sp>
      <p:pic>
        <p:nvPicPr>
          <p:cNvPr id="10" name="Billede 9" descr="Et billede, der indeholder maskine, værktøj, kamera&#10;&#10;Automatisk genereret beskrivelse">
            <a:extLst>
              <a:ext uri="{FF2B5EF4-FFF2-40B4-BE49-F238E27FC236}">
                <a16:creationId xmlns:a16="http://schemas.microsoft.com/office/drawing/2014/main" id="{82D0C17E-CBB5-F878-05B9-0348C8987D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5433" y="2738298"/>
            <a:ext cx="6841716" cy="5129684"/>
          </a:xfrm>
          <a:prstGeom prst="rect">
            <a:avLst/>
          </a:prstGeom>
        </p:spPr>
      </p:pic>
      <p:sp>
        <p:nvSpPr>
          <p:cNvPr id="12" name="Tekstfelt 11">
            <a:extLst>
              <a:ext uri="{FF2B5EF4-FFF2-40B4-BE49-F238E27FC236}">
                <a16:creationId xmlns:a16="http://schemas.microsoft.com/office/drawing/2014/main" id="{6AE8633C-F560-E8B3-202C-9E3D0733421B}"/>
              </a:ext>
            </a:extLst>
          </p:cNvPr>
          <p:cNvSpPr txBox="1"/>
          <p:nvPr/>
        </p:nvSpPr>
        <p:spPr>
          <a:xfrm>
            <a:off x="10286782" y="3175412"/>
            <a:ext cx="1828800" cy="877163"/>
          </a:xfrm>
          <a:prstGeom prst="rect">
            <a:avLst/>
          </a:prstGeom>
          <a:noFill/>
        </p:spPr>
        <p:txBody>
          <a:bodyPr wrap="square" rtlCol="0">
            <a:spAutoFit/>
          </a:bodyPr>
          <a:lstStyle/>
          <a:p>
            <a:pPr marL="171450" indent="-171450">
              <a:buFont typeface="Arial" panose="020B0604020202020204" pitchFamily="34" charset="0"/>
              <a:buChar char="•"/>
            </a:pPr>
            <a:r>
              <a:rPr lang="en-US" sz="850" b="1" dirty="0">
                <a:latin typeface="Barlow" panose="00000500000000000000" pitchFamily="2" charset="0"/>
              </a:rPr>
              <a:t>Integrated handle with</a:t>
            </a:r>
            <a:br>
              <a:rPr lang="en-US" sz="850" b="1" dirty="0">
                <a:latin typeface="Barlow" panose="00000500000000000000" pitchFamily="2" charset="0"/>
              </a:rPr>
            </a:br>
            <a:r>
              <a:rPr lang="en-US" sz="850" b="1" dirty="0">
                <a:latin typeface="Barlow" panose="00000500000000000000" pitchFamily="2" charset="0"/>
              </a:rPr>
              <a:t>durable rubber handle trim</a:t>
            </a:r>
          </a:p>
          <a:p>
            <a:pPr marL="171450" indent="-171450">
              <a:buFont typeface="Arial" panose="020B0604020202020204" pitchFamily="34" charset="0"/>
              <a:buChar char="•"/>
            </a:pPr>
            <a:r>
              <a:rPr lang="en-US" sz="850" b="1" dirty="0">
                <a:latin typeface="Barlow" panose="00000500000000000000" pitchFamily="2" charset="0"/>
              </a:rPr>
              <a:t>More convenient connecting/ disconnecting of cable</a:t>
            </a:r>
          </a:p>
          <a:p>
            <a:pPr marL="171450" indent="-171450">
              <a:buFont typeface="Arial" panose="020B0604020202020204" pitchFamily="34" charset="0"/>
              <a:buChar char="•"/>
            </a:pPr>
            <a:r>
              <a:rPr lang="en-US" sz="850" b="1" dirty="0">
                <a:latin typeface="Barlow" panose="00000500000000000000" pitchFamily="2" charset="0"/>
              </a:rPr>
              <a:t> Easier handling and use of bracket</a:t>
            </a:r>
          </a:p>
        </p:txBody>
      </p:sp>
    </p:spTree>
    <p:extLst>
      <p:ext uri="{BB962C8B-B14F-4D97-AF65-F5344CB8AC3E}">
        <p14:creationId xmlns:p14="http://schemas.microsoft.com/office/powerpoint/2010/main" val="2963184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00C63A-7DDE-5B68-5B3E-FC71AEB0B940}"/>
              </a:ext>
            </a:extLst>
          </p:cNvPr>
          <p:cNvSpPr txBox="1">
            <a:spLocks/>
          </p:cNvSpPr>
          <p:nvPr/>
        </p:nvSpPr>
        <p:spPr>
          <a:xfrm>
            <a:off x="2832433" y="969346"/>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B7C81"/>
                </a:solidFill>
                <a:effectLst/>
                <a:uLnTx/>
                <a:uFillTx/>
                <a:latin typeface="Barlow" panose="00000500000000000000" pitchFamily="2" charset="0"/>
              </a:rPr>
              <a:t>  UNIPEN</a:t>
            </a:r>
            <a:endParaRPr kumimoji="0" lang="en-US" sz="2400" b="1" i="0" u="none" strike="noStrike" kern="1200" cap="none" spc="0" normalizeH="0" baseline="0" noProof="0" dirty="0">
              <a:ln>
                <a:noFill/>
              </a:ln>
              <a:solidFill>
                <a:srgbClr val="6B7C81"/>
              </a:solidFill>
              <a:effectLst/>
              <a:uLnTx/>
              <a:uFillTx/>
              <a:latin typeface="Barlow" panose="00000500000000000000" pitchFamily="2" charset="0"/>
            </a:endParaRPr>
          </a:p>
        </p:txBody>
      </p:sp>
      <p:sp>
        <p:nvSpPr>
          <p:cNvPr id="4" name="Tekstfelt 3">
            <a:extLst>
              <a:ext uri="{FF2B5EF4-FFF2-40B4-BE49-F238E27FC236}">
                <a16:creationId xmlns:a16="http://schemas.microsoft.com/office/drawing/2014/main" id="{AC200745-C126-97DE-6458-672F43DD43CA}"/>
              </a:ext>
            </a:extLst>
          </p:cNvPr>
          <p:cNvSpPr txBox="1"/>
          <p:nvPr/>
        </p:nvSpPr>
        <p:spPr>
          <a:xfrm>
            <a:off x="4711532" y="2050727"/>
            <a:ext cx="3212227"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03.6209 </a:t>
            </a: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UNIPEN</a:t>
            </a:r>
            <a:endPar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5" name="Tekstfelt 4">
            <a:extLst>
              <a:ext uri="{FF2B5EF4-FFF2-40B4-BE49-F238E27FC236}">
                <a16:creationId xmlns:a16="http://schemas.microsoft.com/office/drawing/2014/main" id="{2F30E32B-ECCF-C07D-0EA9-7BE825FF23B9}"/>
              </a:ext>
            </a:extLst>
          </p:cNvPr>
          <p:cNvSpPr txBox="1"/>
          <p:nvPr/>
        </p:nvSpPr>
        <p:spPr>
          <a:xfrm>
            <a:off x="5918405" y="2890883"/>
            <a:ext cx="2912051" cy="1815882"/>
          </a:xfrm>
          <a:prstGeom prst="rect">
            <a:avLst/>
          </a:prstGeom>
          <a:noFill/>
        </p:spPr>
        <p:txBody>
          <a:bodyPr wrap="square" lIns="91440" tIns="45720" rIns="91440" bIns="45720" anchor="t">
            <a:spAutoFit/>
          </a:bodyPr>
          <a:lstStyle/>
          <a:p>
            <a:pPr>
              <a:defRPr/>
            </a:pPr>
            <a:r>
              <a:rPr kumimoji="0" lang="en-US" sz="1400" b="1" i="0" u="none" strike="noStrike" kern="1200" cap="none" spc="0" normalizeH="0" baseline="0" noProof="0" dirty="0">
                <a:ln>
                  <a:noFill/>
                </a:ln>
                <a:solidFill>
                  <a:srgbClr val="6B7C81"/>
                </a:solidFill>
                <a:effectLst/>
                <a:uLnTx/>
                <a:uFillTx/>
                <a:latin typeface="Barlow" panose="00000500000000000000" pitchFamily="2" charset="0"/>
              </a:rPr>
              <a:t>Handy 2-in-1 LED penlight</a:t>
            </a:r>
            <a:endParaRPr lang="en-US" sz="1400" b="1" dirty="0">
              <a:solidFill>
                <a:srgbClr val="6B7C81"/>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15-150 </a:t>
            </a:r>
            <a:r>
              <a:rPr lang="en-US" sz="1400" b="1" dirty="0" err="1">
                <a:solidFill>
                  <a:srgbClr val="6B7C81"/>
                </a:solidFill>
                <a:latin typeface="Barlow" panose="00000500000000000000" pitchFamily="2" charset="0"/>
              </a:rPr>
              <a:t>lm</a:t>
            </a:r>
            <a:endParaRPr lang="en-US" sz="1400" b="1" dirty="0">
              <a:solidFill>
                <a:srgbClr val="6B7C81"/>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Spot 75 </a:t>
            </a:r>
            <a:r>
              <a:rPr lang="en-US" sz="1400" b="1" dirty="0" err="1">
                <a:solidFill>
                  <a:srgbClr val="6B7C81"/>
                </a:solidFill>
                <a:latin typeface="Barlow" panose="00000500000000000000" pitchFamily="2" charset="0"/>
              </a:rPr>
              <a:t>lm</a:t>
            </a:r>
            <a:endParaRPr lang="en-US" sz="1400" b="1" dirty="0">
              <a:solidFill>
                <a:srgbClr val="6B7C81"/>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20 LEDs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IP65</a:t>
            </a:r>
            <a:endParaRPr lang="en-GB" sz="1400" b="1" dirty="0">
              <a:solidFill>
                <a:srgbClr val="6B7C81"/>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solidFill>
                  <a:srgbClr val="6B7C81"/>
                </a:solidFill>
                <a:latin typeface="Barlow" panose="00000500000000000000" pitchFamily="2" charset="0"/>
              </a:rPr>
              <a:t>OPTILight</a:t>
            </a:r>
            <a:r>
              <a:rPr lang="en-GB" sz="1400" b="1" dirty="0">
                <a:solidFill>
                  <a:srgbClr val="6B7C81"/>
                </a:solidFill>
                <a:latin typeface="Barlow" panose="00000500000000000000" pitchFamily="2" charset="0"/>
              </a:rPr>
              <a:t> functionality</a:t>
            </a:r>
            <a:endParaRPr lang="en-US" sz="1400" b="1" dirty="0">
              <a:solidFill>
                <a:srgbClr val="6B7C81"/>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Pocket clip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Incl USB-C charging cable</a:t>
            </a:r>
          </a:p>
        </p:txBody>
      </p:sp>
      <p:cxnSp>
        <p:nvCxnSpPr>
          <p:cNvPr id="11" name="Lige forbindelse 10">
            <a:extLst>
              <a:ext uri="{FF2B5EF4-FFF2-40B4-BE49-F238E27FC236}">
                <a16:creationId xmlns:a16="http://schemas.microsoft.com/office/drawing/2014/main" id="{FC89E712-29C2-4364-F658-951F897586FC}"/>
              </a:ext>
            </a:extLst>
          </p:cNvPr>
          <p:cNvCxnSpPr>
            <a:cxnSpLocks/>
          </p:cNvCxnSpPr>
          <p:nvPr/>
        </p:nvCxnSpPr>
        <p:spPr>
          <a:xfrm>
            <a:off x="9613582" y="1705559"/>
            <a:ext cx="0" cy="4991373"/>
          </a:xfrm>
          <a:prstGeom prst="line">
            <a:avLst/>
          </a:prstGeom>
          <a:ln w="28575" cap="rnd">
            <a:solidFill>
              <a:srgbClr val="6B7C81"/>
            </a:solidFill>
            <a:prstDash val="sysDash"/>
          </a:ln>
        </p:spPr>
        <p:style>
          <a:lnRef idx="1">
            <a:schemeClr val="accent1"/>
          </a:lnRef>
          <a:fillRef idx="0">
            <a:schemeClr val="accent1"/>
          </a:fillRef>
          <a:effectRef idx="0">
            <a:schemeClr val="accent1"/>
          </a:effectRef>
          <a:fontRef idx="minor">
            <a:schemeClr val="tx1"/>
          </a:fontRef>
        </p:style>
      </p:cxnSp>
      <p:cxnSp>
        <p:nvCxnSpPr>
          <p:cNvPr id="12" name="Lige forbindelse 11">
            <a:extLst>
              <a:ext uri="{FF2B5EF4-FFF2-40B4-BE49-F238E27FC236}">
                <a16:creationId xmlns:a16="http://schemas.microsoft.com/office/drawing/2014/main" id="{7F30C5CD-E0C2-1DE6-12D0-B9EF917E10F5}"/>
              </a:ext>
            </a:extLst>
          </p:cNvPr>
          <p:cNvCxnSpPr/>
          <p:nvPr/>
        </p:nvCxnSpPr>
        <p:spPr>
          <a:xfrm>
            <a:off x="3081867" y="1501862"/>
            <a:ext cx="8517467"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Billede 7" descr="Et billede, der indeholder tekst, termometer, skærmbillede&#10;&#10;Automatisk genereret beskrivelse">
            <a:extLst>
              <a:ext uri="{FF2B5EF4-FFF2-40B4-BE49-F238E27FC236}">
                <a16:creationId xmlns:a16="http://schemas.microsoft.com/office/drawing/2014/main" id="{6FDD3F1B-A707-381F-5059-6E3596739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991" y="2375306"/>
            <a:ext cx="3540369" cy="3540369"/>
          </a:xfrm>
          <a:prstGeom prst="rect">
            <a:avLst/>
          </a:prstGeom>
        </p:spPr>
      </p:pic>
      <p:sp>
        <p:nvSpPr>
          <p:cNvPr id="6" name="Tekstfelt 5">
            <a:extLst>
              <a:ext uri="{FF2B5EF4-FFF2-40B4-BE49-F238E27FC236}">
                <a16:creationId xmlns:a16="http://schemas.microsoft.com/office/drawing/2014/main" id="{49F963BE-7C6D-2B62-603F-BCBA0469AA83}"/>
              </a:ext>
            </a:extLst>
          </p:cNvPr>
          <p:cNvSpPr txBox="1"/>
          <p:nvPr/>
        </p:nvSpPr>
        <p:spPr>
          <a:xfrm>
            <a:off x="5627759" y="5635135"/>
            <a:ext cx="882254" cy="308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a:t>
            </a:r>
            <a:r>
              <a:rPr lang="da-DK" sz="1400" b="1" dirty="0">
                <a:solidFill>
                  <a:srgbClr val="6B7C81"/>
                </a:solidFill>
                <a:latin typeface="Barlow" panose="00000500000000000000" pitchFamily="2" charset="0"/>
              </a:rPr>
              <a:t>45</a:t>
            </a: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a:t>
            </a:r>
            <a:r>
              <a:rPr lang="da-DK" sz="1400" b="1" dirty="0">
                <a:solidFill>
                  <a:srgbClr val="6B7C81"/>
                </a:solidFill>
                <a:latin typeface="Barlow" panose="00000500000000000000" pitchFamily="2" charset="0"/>
              </a:rPr>
              <a:t>90</a:t>
            </a:r>
            <a:endParaRPr kumimoji="0" lang="da-DK" sz="1400" b="1" i="0" u="none" strike="noStrike" kern="1200" cap="none" spc="0" normalizeH="0" baseline="0" noProof="0" dirty="0">
              <a:ln>
                <a:noFill/>
              </a:ln>
              <a:solidFill>
                <a:srgbClr val="6B7C81"/>
              </a:solidFill>
              <a:effectLst/>
              <a:uLnTx/>
              <a:uFillTx/>
              <a:latin typeface="Barlow" panose="00000500000000000000" pitchFamily="2" charset="0"/>
            </a:endParaRPr>
          </a:p>
        </p:txBody>
      </p:sp>
      <p:pic>
        <p:nvPicPr>
          <p:cNvPr id="9" name="Billede 8" descr="Et billede, der indeholder skærmbillede, tekst, nat&#10;&#10;Automatisk genereret beskrivelse">
            <a:extLst>
              <a:ext uri="{FF2B5EF4-FFF2-40B4-BE49-F238E27FC236}">
                <a16:creationId xmlns:a16="http://schemas.microsoft.com/office/drawing/2014/main" id="{B68BD7CD-50B3-B19E-5511-DB460995AC16}"/>
              </a:ext>
            </a:extLst>
          </p:cNvPr>
          <p:cNvPicPr>
            <a:picLocks noChangeAspect="1"/>
          </p:cNvPicPr>
          <p:nvPr/>
        </p:nvPicPr>
        <p:blipFill rotWithShape="1">
          <a:blip r:embed="rId4">
            <a:extLst>
              <a:ext uri="{28A0092B-C50C-407E-A947-70E740481C1C}">
                <a14:useLocalDpi xmlns:a14="http://schemas.microsoft.com/office/drawing/2010/main" val="0"/>
              </a:ext>
            </a:extLst>
          </a:blip>
          <a:srcRect l="9011" r="74901" b="37332"/>
          <a:stretch/>
        </p:blipFill>
        <p:spPr>
          <a:xfrm>
            <a:off x="8032269" y="3097642"/>
            <a:ext cx="1287544" cy="3760358"/>
          </a:xfrm>
          <a:prstGeom prst="rect">
            <a:avLst/>
          </a:prstGeom>
        </p:spPr>
      </p:pic>
      <p:sp>
        <p:nvSpPr>
          <p:cNvPr id="10" name="Tekstfelt 9">
            <a:extLst>
              <a:ext uri="{FF2B5EF4-FFF2-40B4-BE49-F238E27FC236}">
                <a16:creationId xmlns:a16="http://schemas.microsoft.com/office/drawing/2014/main" id="{FE05407D-E124-DFA0-5A04-8E29250351AA}"/>
              </a:ext>
            </a:extLst>
          </p:cNvPr>
          <p:cNvSpPr txBox="1"/>
          <p:nvPr/>
        </p:nvSpPr>
        <p:spPr>
          <a:xfrm>
            <a:off x="4718018" y="1795193"/>
            <a:ext cx="3212227"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New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3" name="Tekstfelt 12">
            <a:extLst>
              <a:ext uri="{FF2B5EF4-FFF2-40B4-BE49-F238E27FC236}">
                <a16:creationId xmlns:a16="http://schemas.microsoft.com/office/drawing/2014/main" id="{5DC88A31-53A4-132B-4C78-17ACF5D316AF}"/>
              </a:ext>
            </a:extLst>
          </p:cNvPr>
          <p:cNvSpPr txBox="1"/>
          <p:nvPr/>
        </p:nvSpPr>
        <p:spPr>
          <a:xfrm>
            <a:off x="3123984" y="1786051"/>
            <a:ext cx="1429444"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Present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pic>
        <p:nvPicPr>
          <p:cNvPr id="17" name="Billede 16" descr="Et billede, der indeholder skærmbillede, kontrol&#10;&#10;Automatisk genereret beskrivelse">
            <a:extLst>
              <a:ext uri="{FF2B5EF4-FFF2-40B4-BE49-F238E27FC236}">
                <a16:creationId xmlns:a16="http://schemas.microsoft.com/office/drawing/2014/main" id="{EF7EF145-49AF-B5A2-085C-9BB67D50D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0962" y="2382433"/>
            <a:ext cx="823980" cy="3481605"/>
          </a:xfrm>
          <a:prstGeom prst="rect">
            <a:avLst/>
          </a:prstGeom>
        </p:spPr>
      </p:pic>
      <p:sp>
        <p:nvSpPr>
          <p:cNvPr id="19" name="Tekstfelt 18">
            <a:extLst>
              <a:ext uri="{FF2B5EF4-FFF2-40B4-BE49-F238E27FC236}">
                <a16:creationId xmlns:a16="http://schemas.microsoft.com/office/drawing/2014/main" id="{13C5D947-24D1-B3E3-B5CC-D481E156A03D}"/>
              </a:ext>
            </a:extLst>
          </p:cNvPr>
          <p:cNvSpPr txBox="1"/>
          <p:nvPr/>
        </p:nvSpPr>
        <p:spPr>
          <a:xfrm>
            <a:off x="3123983" y="2046676"/>
            <a:ext cx="1495961"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03.5420 </a:t>
            </a: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UNIPEN</a:t>
            </a:r>
            <a:endPar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pic>
        <p:nvPicPr>
          <p:cNvPr id="20" name="Billede 19" descr="Et billede, der indeholder Font/skrifttype, logo, Grafik, symbol&#10;&#10;Automatisk genereret beskrivelse">
            <a:extLst>
              <a:ext uri="{FF2B5EF4-FFF2-40B4-BE49-F238E27FC236}">
                <a16:creationId xmlns:a16="http://schemas.microsoft.com/office/drawing/2014/main" id="{1BA08401-7C88-7ABD-C137-846FCE3F14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5994" y="4201245"/>
            <a:ext cx="1911662" cy="1433890"/>
          </a:xfrm>
          <a:prstGeom prst="rect">
            <a:avLst/>
          </a:prstGeom>
        </p:spPr>
      </p:pic>
      <p:pic>
        <p:nvPicPr>
          <p:cNvPr id="24" name="Billede 23" descr="Et billede, der indeholder Font/skrifttype, Grafik, logo, skærmbillede&#10;&#10;Automatisk genereret beskrivelse">
            <a:extLst>
              <a:ext uri="{FF2B5EF4-FFF2-40B4-BE49-F238E27FC236}">
                <a16:creationId xmlns:a16="http://schemas.microsoft.com/office/drawing/2014/main" id="{B6897D9A-4029-07ED-66AC-7B59DD3081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8233" y="5487907"/>
            <a:ext cx="1911662" cy="1433890"/>
          </a:xfrm>
          <a:prstGeom prst="rect">
            <a:avLst/>
          </a:prstGeom>
        </p:spPr>
      </p:pic>
      <p:sp>
        <p:nvSpPr>
          <p:cNvPr id="14" name="Rektangel: afrundede hjørner 13">
            <a:extLst>
              <a:ext uri="{FF2B5EF4-FFF2-40B4-BE49-F238E27FC236}">
                <a16:creationId xmlns:a16="http://schemas.microsoft.com/office/drawing/2014/main" id="{68387B2F-13C8-AAD0-12B7-F2AD825FF78B}"/>
              </a:ext>
            </a:extLst>
          </p:cNvPr>
          <p:cNvSpPr/>
          <p:nvPr/>
        </p:nvSpPr>
        <p:spPr>
          <a:xfrm>
            <a:off x="3061403" y="1705559"/>
            <a:ext cx="1558541" cy="4329480"/>
          </a:xfrm>
          <a:prstGeom prst="roundRect">
            <a:avLst/>
          </a:prstGeom>
          <a:noFill/>
          <a:ln>
            <a:solidFill>
              <a:srgbClr val="6B7C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Billede 14" descr="Et billede, der indeholder tekst, skærmbillede, Font/skrifttype, design&#10;&#10;Automatisk genereret beskrivelse">
            <a:extLst>
              <a:ext uri="{FF2B5EF4-FFF2-40B4-BE49-F238E27FC236}">
                <a16:creationId xmlns:a16="http://schemas.microsoft.com/office/drawing/2014/main" id="{FF71FC85-CCB7-8A2F-03FF-421FD86CDCE4}"/>
              </a:ext>
            </a:extLst>
          </p:cNvPr>
          <p:cNvPicPr>
            <a:picLocks noChangeAspect="1"/>
          </p:cNvPicPr>
          <p:nvPr/>
        </p:nvPicPr>
        <p:blipFill rotWithShape="1">
          <a:blip r:embed="rId8">
            <a:extLst>
              <a:ext uri="{28A0092B-C50C-407E-A947-70E740481C1C}">
                <a14:useLocalDpi xmlns:a14="http://schemas.microsoft.com/office/drawing/2010/main" val="0"/>
              </a:ext>
            </a:extLst>
          </a:blip>
          <a:srcRect l="6472" t="4561" r="81188" b="78931"/>
          <a:stretch/>
        </p:blipFill>
        <p:spPr>
          <a:xfrm>
            <a:off x="9759827" y="2890883"/>
            <a:ext cx="1128307" cy="1132113"/>
          </a:xfrm>
          <a:prstGeom prst="rect">
            <a:avLst/>
          </a:prstGeom>
        </p:spPr>
      </p:pic>
      <p:pic>
        <p:nvPicPr>
          <p:cNvPr id="18" name="Billede 17" descr="Et billede, der indeholder skærmbillede, tekst, Rektangel, Font/skrifttype&#10;&#10;Automatisk genereret beskrivelse">
            <a:extLst>
              <a:ext uri="{FF2B5EF4-FFF2-40B4-BE49-F238E27FC236}">
                <a16:creationId xmlns:a16="http://schemas.microsoft.com/office/drawing/2014/main" id="{8EBDB012-0C41-45B6-A3FF-62CBF61F6E64}"/>
              </a:ext>
            </a:extLst>
          </p:cNvPr>
          <p:cNvPicPr>
            <a:picLocks noChangeAspect="1"/>
          </p:cNvPicPr>
          <p:nvPr/>
        </p:nvPicPr>
        <p:blipFill rotWithShape="1">
          <a:blip r:embed="rId9">
            <a:extLst>
              <a:ext uri="{28A0092B-C50C-407E-A947-70E740481C1C}">
                <a14:useLocalDpi xmlns:a14="http://schemas.microsoft.com/office/drawing/2010/main" val="0"/>
              </a:ext>
            </a:extLst>
          </a:blip>
          <a:srcRect l="5787" t="26044" r="80629" b="57846"/>
          <a:stretch/>
        </p:blipFill>
        <p:spPr>
          <a:xfrm>
            <a:off x="10868996" y="2890884"/>
            <a:ext cx="1257359" cy="1118472"/>
          </a:xfrm>
          <a:prstGeom prst="rect">
            <a:avLst/>
          </a:prstGeom>
        </p:spPr>
      </p:pic>
      <p:pic>
        <p:nvPicPr>
          <p:cNvPr id="16" name="Billede 15" descr="Et billede, der indeholder skærmbillede, Font/skrifttype, cirkel, tekst&#10;&#10;Automatisk genereret beskrivelse">
            <a:extLst>
              <a:ext uri="{FF2B5EF4-FFF2-40B4-BE49-F238E27FC236}">
                <a16:creationId xmlns:a16="http://schemas.microsoft.com/office/drawing/2014/main" id="{8FCD0835-8671-5459-D2AB-23CB5F5F8B82}"/>
              </a:ext>
            </a:extLst>
          </p:cNvPr>
          <p:cNvPicPr>
            <a:picLocks noChangeAspect="1"/>
          </p:cNvPicPr>
          <p:nvPr/>
        </p:nvPicPr>
        <p:blipFill rotWithShape="1">
          <a:blip r:embed="rId10">
            <a:extLst>
              <a:ext uri="{28A0092B-C50C-407E-A947-70E740481C1C}">
                <a14:useLocalDpi xmlns:a14="http://schemas.microsoft.com/office/drawing/2010/main" val="0"/>
              </a:ext>
            </a:extLst>
          </a:blip>
          <a:srcRect l="33813" t="7719" r="40876" b="71897"/>
          <a:stretch/>
        </p:blipFill>
        <p:spPr>
          <a:xfrm>
            <a:off x="9975057" y="1786051"/>
            <a:ext cx="1787877" cy="1080000"/>
          </a:xfrm>
          <a:prstGeom prst="rect">
            <a:avLst/>
          </a:prstGeom>
        </p:spPr>
      </p:pic>
    </p:spTree>
    <p:extLst>
      <p:ext uri="{BB962C8B-B14F-4D97-AF65-F5344CB8AC3E}">
        <p14:creationId xmlns:p14="http://schemas.microsoft.com/office/powerpoint/2010/main" val="2733904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982C52CD-68EB-27E0-6AA7-FA7C8DAC8D9D}"/>
              </a:ext>
            </a:extLst>
          </p:cNvPr>
          <p:cNvPicPr>
            <a:picLocks noChangeAspect="1"/>
          </p:cNvPicPr>
          <p:nvPr/>
        </p:nvPicPr>
        <p:blipFill rotWithShape="1">
          <a:blip r:embed="rId3">
            <a:extLst>
              <a:ext uri="{28A0092B-C50C-407E-A947-70E740481C1C}">
                <a14:useLocalDpi xmlns:a14="http://schemas.microsoft.com/office/drawing/2010/main" val="0"/>
              </a:ext>
            </a:extLst>
          </a:blip>
          <a:srcRect l="33376" t="17970" r="37670" b="12091"/>
          <a:stretch/>
        </p:blipFill>
        <p:spPr>
          <a:xfrm>
            <a:off x="3125157" y="2450066"/>
            <a:ext cx="1402125" cy="2906072"/>
          </a:xfrm>
          <a:prstGeom prst="rect">
            <a:avLst/>
          </a:prstGeom>
        </p:spPr>
      </p:pic>
      <p:sp>
        <p:nvSpPr>
          <p:cNvPr id="2" name="Title 2">
            <a:extLst>
              <a:ext uri="{FF2B5EF4-FFF2-40B4-BE49-F238E27FC236}">
                <a16:creationId xmlns:a16="http://schemas.microsoft.com/office/drawing/2014/main" id="{F46CED33-C35A-E211-5234-5361E7FFAF10}"/>
              </a:ext>
            </a:extLst>
          </p:cNvPr>
          <p:cNvSpPr txBox="1">
            <a:spLocks/>
          </p:cNvSpPr>
          <p:nvPr/>
        </p:nvSpPr>
        <p:spPr>
          <a:xfrm>
            <a:off x="2791323" y="956430"/>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B7C81"/>
                </a:solidFill>
                <a:effectLst/>
                <a:uLnTx/>
                <a:uFillTx/>
                <a:latin typeface="Barlow" panose="00000500000000000000" pitchFamily="2" charset="0"/>
              </a:rPr>
              <a:t>  MINIFORM</a:t>
            </a:r>
            <a:endParaRPr kumimoji="0" lang="en-US" sz="2400" b="1" i="0" u="none" strike="noStrike" kern="1200" cap="none" spc="0" normalizeH="0" baseline="0" noProof="0" dirty="0">
              <a:ln>
                <a:noFill/>
              </a:ln>
              <a:solidFill>
                <a:srgbClr val="6B7C81"/>
              </a:solidFill>
              <a:effectLst/>
              <a:uLnTx/>
              <a:uFillTx/>
              <a:latin typeface="Barlow" panose="00000500000000000000" pitchFamily="2" charset="0"/>
            </a:endParaRPr>
          </a:p>
        </p:txBody>
      </p:sp>
      <p:cxnSp>
        <p:nvCxnSpPr>
          <p:cNvPr id="3" name="Lige forbindelse 2">
            <a:extLst>
              <a:ext uri="{FF2B5EF4-FFF2-40B4-BE49-F238E27FC236}">
                <a16:creationId xmlns:a16="http://schemas.microsoft.com/office/drawing/2014/main" id="{A3322BBC-EDD3-2275-7D85-31F5013A6B3D}"/>
              </a:ext>
            </a:extLst>
          </p:cNvPr>
          <p:cNvCxnSpPr/>
          <p:nvPr/>
        </p:nvCxnSpPr>
        <p:spPr>
          <a:xfrm>
            <a:off x="3081867" y="1501862"/>
            <a:ext cx="8517467"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 name="Lige forbindelse 3">
            <a:extLst>
              <a:ext uri="{FF2B5EF4-FFF2-40B4-BE49-F238E27FC236}">
                <a16:creationId xmlns:a16="http://schemas.microsoft.com/office/drawing/2014/main" id="{823303F3-2EB9-9AC1-7705-2A8D7A6932A5}"/>
              </a:ext>
            </a:extLst>
          </p:cNvPr>
          <p:cNvCxnSpPr>
            <a:cxnSpLocks/>
          </p:cNvCxnSpPr>
          <p:nvPr/>
        </p:nvCxnSpPr>
        <p:spPr>
          <a:xfrm>
            <a:off x="9613582" y="1705559"/>
            <a:ext cx="0" cy="4991373"/>
          </a:xfrm>
          <a:prstGeom prst="line">
            <a:avLst/>
          </a:prstGeom>
          <a:ln w="28575" cap="rnd">
            <a:solidFill>
              <a:srgbClr val="6B7C81"/>
            </a:solidFill>
            <a:prstDash val="sysDash"/>
          </a:ln>
        </p:spPr>
        <p:style>
          <a:lnRef idx="1">
            <a:schemeClr val="accent1"/>
          </a:lnRef>
          <a:fillRef idx="0">
            <a:schemeClr val="accent1"/>
          </a:fillRef>
          <a:effectRef idx="0">
            <a:schemeClr val="accent1"/>
          </a:effectRef>
          <a:fontRef idx="minor">
            <a:schemeClr val="tx1"/>
          </a:fontRef>
        </p:style>
      </p:cxnSp>
      <p:sp>
        <p:nvSpPr>
          <p:cNvPr id="5" name="Tekstfelt 4">
            <a:extLst>
              <a:ext uri="{FF2B5EF4-FFF2-40B4-BE49-F238E27FC236}">
                <a16:creationId xmlns:a16="http://schemas.microsoft.com/office/drawing/2014/main" id="{FFB2ADAD-2648-3906-1924-35335DC70C5C}"/>
              </a:ext>
            </a:extLst>
          </p:cNvPr>
          <p:cNvSpPr txBox="1"/>
          <p:nvPr/>
        </p:nvSpPr>
        <p:spPr>
          <a:xfrm>
            <a:off x="4851640" y="2034703"/>
            <a:ext cx="3238956"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03.6207 MINIFORM</a:t>
            </a:r>
          </a:p>
        </p:txBody>
      </p:sp>
      <p:sp>
        <p:nvSpPr>
          <p:cNvPr id="7" name="Tekstfelt 6">
            <a:extLst>
              <a:ext uri="{FF2B5EF4-FFF2-40B4-BE49-F238E27FC236}">
                <a16:creationId xmlns:a16="http://schemas.microsoft.com/office/drawing/2014/main" id="{494C999B-3149-B0C8-1257-A64884D16DD7}"/>
              </a:ext>
            </a:extLst>
          </p:cNvPr>
          <p:cNvSpPr txBox="1"/>
          <p:nvPr/>
        </p:nvSpPr>
        <p:spPr>
          <a:xfrm>
            <a:off x="5415869" y="5239992"/>
            <a:ext cx="8822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€56.90</a:t>
            </a:r>
          </a:p>
        </p:txBody>
      </p:sp>
      <p:pic>
        <p:nvPicPr>
          <p:cNvPr id="18" name="Billede 17">
            <a:extLst>
              <a:ext uri="{FF2B5EF4-FFF2-40B4-BE49-F238E27FC236}">
                <a16:creationId xmlns:a16="http://schemas.microsoft.com/office/drawing/2014/main" id="{B0766793-C0F6-07D8-E7F7-F7C188D09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941" y="3968017"/>
            <a:ext cx="1603971" cy="2851728"/>
          </a:xfrm>
          <a:prstGeom prst="rect">
            <a:avLst/>
          </a:prstGeom>
        </p:spPr>
      </p:pic>
      <p:pic>
        <p:nvPicPr>
          <p:cNvPr id="20" name="Billede 19">
            <a:extLst>
              <a:ext uri="{FF2B5EF4-FFF2-40B4-BE49-F238E27FC236}">
                <a16:creationId xmlns:a16="http://schemas.microsoft.com/office/drawing/2014/main" id="{9F402E80-3DDC-AD19-D8A6-5C2768C973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3820" y="2386634"/>
            <a:ext cx="1735029" cy="2906072"/>
          </a:xfrm>
          <a:prstGeom prst="rect">
            <a:avLst/>
          </a:prstGeom>
        </p:spPr>
      </p:pic>
      <p:sp>
        <p:nvSpPr>
          <p:cNvPr id="36" name="Tekstfelt 35">
            <a:extLst>
              <a:ext uri="{FF2B5EF4-FFF2-40B4-BE49-F238E27FC236}">
                <a16:creationId xmlns:a16="http://schemas.microsoft.com/office/drawing/2014/main" id="{298A0BE1-96ED-349F-F21F-33DA92A8CD4C}"/>
              </a:ext>
            </a:extLst>
          </p:cNvPr>
          <p:cNvSpPr txBox="1"/>
          <p:nvPr/>
        </p:nvSpPr>
        <p:spPr>
          <a:xfrm>
            <a:off x="6791698" y="2576320"/>
            <a:ext cx="2508833" cy="11695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Ultra-slim LED handlamp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50-500 </a:t>
            </a:r>
            <a:r>
              <a:rPr lang="en-US" sz="1400" b="1" dirty="0" err="1">
                <a:solidFill>
                  <a:srgbClr val="6B7C81"/>
                </a:solidFill>
                <a:latin typeface="Barlow" panose="00000500000000000000" pitchFamily="2" charset="0"/>
              </a:rPr>
              <a:t>lm</a:t>
            </a:r>
            <a:endParaRPr lang="en-US" sz="1400" b="1" dirty="0">
              <a:solidFill>
                <a:srgbClr val="6B7C81"/>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Spot 175 </a:t>
            </a:r>
            <a:r>
              <a:rPr lang="en-US" sz="1400" b="1" dirty="0" err="1">
                <a:solidFill>
                  <a:srgbClr val="6B7C81"/>
                </a:solidFill>
                <a:latin typeface="Barlow" panose="00000500000000000000" pitchFamily="2" charset="0"/>
              </a:rPr>
              <a:t>lm</a:t>
            </a:r>
            <a:endParaRPr lang="en-US" sz="1400" b="1" dirty="0">
              <a:solidFill>
                <a:srgbClr val="6B7C81"/>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32 LEDs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IP65</a:t>
            </a:r>
          </a:p>
        </p:txBody>
      </p:sp>
      <p:sp>
        <p:nvSpPr>
          <p:cNvPr id="38" name="Tekstfelt 37">
            <a:extLst>
              <a:ext uri="{FF2B5EF4-FFF2-40B4-BE49-F238E27FC236}">
                <a16:creationId xmlns:a16="http://schemas.microsoft.com/office/drawing/2014/main" id="{43FC3D27-4B1B-9A8A-1378-CC775F9B81FD}"/>
              </a:ext>
            </a:extLst>
          </p:cNvPr>
          <p:cNvSpPr txBox="1"/>
          <p:nvPr/>
        </p:nvSpPr>
        <p:spPr>
          <a:xfrm>
            <a:off x="7706207" y="4988353"/>
            <a:ext cx="3103599" cy="1969770"/>
          </a:xfrm>
          <a:prstGeom prst="rect">
            <a:avLst/>
          </a:prstGeom>
          <a:noFill/>
        </p:spPr>
        <p:txBody>
          <a:bodyPr wrap="square" lIns="91440" tIns="45720" rIns="91440" bIns="45720" rtlCol="0" anchor="t">
            <a:spAutoFit/>
          </a:bodyPr>
          <a:lstStyle/>
          <a:p>
            <a:r>
              <a:rPr lang="en-US" sz="1200" b="1" dirty="0">
                <a:solidFill>
                  <a:srgbClr val="6B7C81"/>
                </a:solidFill>
                <a:latin typeface="Barlow" panose="00000500000000000000" pitchFamily="2" charset="0"/>
              </a:rPr>
              <a:t>Battery level indicator</a:t>
            </a:r>
          </a:p>
          <a:p>
            <a:r>
              <a:rPr lang="en-US" sz="1200" b="1" dirty="0" err="1">
                <a:solidFill>
                  <a:srgbClr val="6B7C81"/>
                </a:solidFill>
                <a:latin typeface="Barlow" panose="00000500000000000000" pitchFamily="2" charset="0"/>
              </a:rPr>
              <a:t>OPTILight</a:t>
            </a:r>
            <a:r>
              <a:rPr lang="en-US" sz="1200" b="1" dirty="0">
                <a:solidFill>
                  <a:srgbClr val="6B7C81"/>
                </a:solidFill>
                <a:latin typeface="Barlow" panose="00000500000000000000" pitchFamily="2" charset="0"/>
              </a:rPr>
              <a:t> functionality</a:t>
            </a:r>
          </a:p>
          <a:p>
            <a:r>
              <a:rPr lang="en-US" sz="1200" b="1" dirty="0">
                <a:solidFill>
                  <a:srgbClr val="6B7C81"/>
                </a:solidFill>
                <a:latin typeface="Barlow" panose="00000500000000000000" pitchFamily="2" charset="0"/>
              </a:rPr>
              <a:t>Flexible 180°lamp head</a:t>
            </a:r>
          </a:p>
          <a:p>
            <a:r>
              <a:rPr lang="en-US" sz="1200" b="1" dirty="0">
                <a:solidFill>
                  <a:srgbClr val="6B7C81"/>
                </a:solidFill>
                <a:latin typeface="Barlow" panose="00000500000000000000" pitchFamily="2" charset="0"/>
              </a:rPr>
              <a:t>New, redesigned hook</a:t>
            </a:r>
          </a:p>
          <a:p>
            <a:r>
              <a:rPr lang="en-US" sz="1200" b="1" dirty="0">
                <a:solidFill>
                  <a:srgbClr val="6B7C81"/>
                </a:solidFill>
                <a:latin typeface="Barlow" panose="00000500000000000000" pitchFamily="2" charset="0"/>
              </a:rPr>
              <a:t>Incl USB-C charging cable</a:t>
            </a:r>
          </a:p>
          <a:p>
            <a:endParaRPr lang="en-US" sz="1200" b="1" dirty="0">
              <a:solidFill>
                <a:srgbClr val="6B7C81"/>
              </a:solidFill>
              <a:latin typeface="Barlow" panose="00000500000000000000" pitchFamily="2" charset="0"/>
            </a:endParaRPr>
          </a:p>
          <a:p>
            <a:endParaRPr lang="en-US" sz="1200" b="1" dirty="0">
              <a:solidFill>
                <a:srgbClr val="6B7C81"/>
              </a:solidFill>
              <a:latin typeface="Barlow" panose="00000500000000000000" pitchFamily="2" charset="0"/>
            </a:endParaRPr>
          </a:p>
          <a:p>
            <a:endParaRPr lang="en-US" sz="1200" b="1" dirty="0">
              <a:solidFill>
                <a:srgbClr val="6B7C81"/>
              </a:solidFill>
              <a:latin typeface="Barlow" panose="00000500000000000000" pitchFamily="2" charset="0"/>
            </a:endParaRPr>
          </a:p>
          <a:p>
            <a:endParaRPr lang="en-US" sz="1200" b="1" dirty="0">
              <a:solidFill>
                <a:srgbClr val="6B7C81"/>
              </a:solidFill>
              <a:latin typeface="Barlow" panose="00000500000000000000" pitchFamily="2" charset="0"/>
            </a:endParaRPr>
          </a:p>
          <a:p>
            <a:endParaRPr lang="en-US" sz="1400" b="1" dirty="0">
              <a:solidFill>
                <a:srgbClr val="6B7C81"/>
              </a:solidFill>
              <a:latin typeface="Barlow" panose="00000500000000000000" pitchFamily="2" charset="0"/>
            </a:endParaRPr>
          </a:p>
        </p:txBody>
      </p:sp>
      <p:sp>
        <p:nvSpPr>
          <p:cNvPr id="39" name="Tekstfelt 38">
            <a:extLst>
              <a:ext uri="{FF2B5EF4-FFF2-40B4-BE49-F238E27FC236}">
                <a16:creationId xmlns:a16="http://schemas.microsoft.com/office/drawing/2014/main" id="{618E18BE-711C-B13B-C84B-712EB142082C}"/>
              </a:ext>
            </a:extLst>
          </p:cNvPr>
          <p:cNvSpPr txBox="1"/>
          <p:nvPr/>
        </p:nvSpPr>
        <p:spPr>
          <a:xfrm>
            <a:off x="4845032" y="1783261"/>
            <a:ext cx="3212227"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New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40" name="Tekstfelt 39">
            <a:extLst>
              <a:ext uri="{FF2B5EF4-FFF2-40B4-BE49-F238E27FC236}">
                <a16:creationId xmlns:a16="http://schemas.microsoft.com/office/drawing/2014/main" id="{A4988F10-92B2-12A4-7EC8-EB96AD867FF6}"/>
              </a:ext>
            </a:extLst>
          </p:cNvPr>
          <p:cNvSpPr txBox="1"/>
          <p:nvPr/>
        </p:nvSpPr>
        <p:spPr>
          <a:xfrm>
            <a:off x="3084454" y="1786051"/>
            <a:ext cx="1429444" cy="307777"/>
          </a:xfrm>
          <a:prstGeom prst="rect">
            <a:avLst/>
          </a:prstGeom>
          <a:noFill/>
        </p:spPr>
        <p:txBody>
          <a:bodyPr wrap="square" lIns="91440" tIns="45720" rIns="91440" bIns="45720" rtlCol="0" anchor="t">
            <a:spAutoFit/>
          </a:bodyPr>
          <a:lstStyle/>
          <a:p>
            <a:pPr>
              <a:defRPr/>
            </a:pPr>
            <a:r>
              <a:rPr lang="en-GB" sz="1400" b="1" dirty="0">
                <a:solidFill>
                  <a:srgbClr val="6B7C81"/>
                </a:solidFill>
                <a:latin typeface="Barlow" panose="00000500000000000000" pitchFamily="2" charset="0"/>
                <a:ea typeface="Calibri"/>
                <a:cs typeface="Calibri"/>
              </a:rPr>
              <a:t>Present</a:t>
            </a: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41" name="Tekstfelt 40">
            <a:extLst>
              <a:ext uri="{FF2B5EF4-FFF2-40B4-BE49-F238E27FC236}">
                <a16:creationId xmlns:a16="http://schemas.microsoft.com/office/drawing/2014/main" id="{1E1FA564-3F51-5F8C-1B60-9E68CBB6688A}"/>
              </a:ext>
            </a:extLst>
          </p:cNvPr>
          <p:cNvSpPr txBox="1"/>
          <p:nvPr/>
        </p:nvSpPr>
        <p:spPr>
          <a:xfrm>
            <a:off x="3083090" y="2041745"/>
            <a:ext cx="1735028"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03.5404 MINIFORM</a:t>
            </a:r>
          </a:p>
        </p:txBody>
      </p:sp>
      <p:sp>
        <p:nvSpPr>
          <p:cNvPr id="6" name="Rektangel: afrundede hjørner 5">
            <a:extLst>
              <a:ext uri="{FF2B5EF4-FFF2-40B4-BE49-F238E27FC236}">
                <a16:creationId xmlns:a16="http://schemas.microsoft.com/office/drawing/2014/main" id="{0D50B6F8-CC85-BA74-1236-77A4CF843B36}"/>
              </a:ext>
            </a:extLst>
          </p:cNvPr>
          <p:cNvSpPr/>
          <p:nvPr/>
        </p:nvSpPr>
        <p:spPr>
          <a:xfrm>
            <a:off x="3061403" y="1705559"/>
            <a:ext cx="1659919" cy="3650578"/>
          </a:xfrm>
          <a:prstGeom prst="roundRect">
            <a:avLst/>
          </a:prstGeom>
          <a:noFill/>
          <a:ln>
            <a:solidFill>
              <a:srgbClr val="6B7C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descr="Et billede, der indeholder Font/skrifttype, logo, Grafik, symbol&#10;&#10;Automatisk genereret beskrivelse">
            <a:extLst>
              <a:ext uri="{FF2B5EF4-FFF2-40B4-BE49-F238E27FC236}">
                <a16:creationId xmlns:a16="http://schemas.microsoft.com/office/drawing/2014/main" id="{AFA014A9-2BD6-349E-95E3-52ECEBDDD7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9119" y="4471400"/>
            <a:ext cx="1558580" cy="1169052"/>
          </a:xfrm>
          <a:prstGeom prst="rect">
            <a:avLst/>
          </a:prstGeom>
        </p:spPr>
      </p:pic>
      <p:pic>
        <p:nvPicPr>
          <p:cNvPr id="13" name="Billede 12" descr="Et billede, der indeholder Font/skrifttype, Grafik, logo, skærmbillede&#10;&#10;Automatisk genereret beskrivelse">
            <a:extLst>
              <a:ext uri="{FF2B5EF4-FFF2-40B4-BE49-F238E27FC236}">
                <a16:creationId xmlns:a16="http://schemas.microsoft.com/office/drawing/2014/main" id="{A17B8E03-F458-9D5D-219C-D18327A750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0928" y="4412325"/>
            <a:ext cx="1558580" cy="1169052"/>
          </a:xfrm>
          <a:prstGeom prst="rect">
            <a:avLst/>
          </a:prstGeom>
        </p:spPr>
      </p:pic>
      <p:pic>
        <p:nvPicPr>
          <p:cNvPr id="14" name="Billede 13" descr="Et billede, der indeholder Font/skrifttype, Grafik, symbol, logo&#10;&#10;Automatisk genereret beskrivelse">
            <a:extLst>
              <a:ext uri="{FF2B5EF4-FFF2-40B4-BE49-F238E27FC236}">
                <a16:creationId xmlns:a16="http://schemas.microsoft.com/office/drawing/2014/main" id="{5BB03F13-E27E-A91A-6DCB-32EF3B67D5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4498" y="5522302"/>
            <a:ext cx="1729106" cy="1296959"/>
          </a:xfrm>
          <a:prstGeom prst="rect">
            <a:avLst/>
          </a:prstGeom>
        </p:spPr>
      </p:pic>
      <p:pic>
        <p:nvPicPr>
          <p:cNvPr id="11" name="Billede 10" descr="Et billede, der indeholder tekst, skærmbillede, Font/skrifttype, design&#10;&#10;Automatisk genereret beskrivelse">
            <a:extLst>
              <a:ext uri="{FF2B5EF4-FFF2-40B4-BE49-F238E27FC236}">
                <a16:creationId xmlns:a16="http://schemas.microsoft.com/office/drawing/2014/main" id="{CCB01C15-0D64-CAB0-3CF5-42FD66A4A5D7}"/>
              </a:ext>
            </a:extLst>
          </p:cNvPr>
          <p:cNvPicPr>
            <a:picLocks noChangeAspect="1"/>
          </p:cNvPicPr>
          <p:nvPr/>
        </p:nvPicPr>
        <p:blipFill rotWithShape="1">
          <a:blip r:embed="rId9">
            <a:extLst>
              <a:ext uri="{28A0092B-C50C-407E-A947-70E740481C1C}">
                <a14:useLocalDpi xmlns:a14="http://schemas.microsoft.com/office/drawing/2010/main" val="0"/>
              </a:ext>
            </a:extLst>
          </a:blip>
          <a:srcRect l="21503" t="4239" r="65601" b="78368"/>
          <a:stretch/>
        </p:blipFill>
        <p:spPr>
          <a:xfrm>
            <a:off x="9732165" y="2884751"/>
            <a:ext cx="1179094" cy="1192771"/>
          </a:xfrm>
          <a:prstGeom prst="rect">
            <a:avLst/>
          </a:prstGeom>
        </p:spPr>
      </p:pic>
      <p:pic>
        <p:nvPicPr>
          <p:cNvPr id="17" name="Billede 16" descr="Et billede, der indeholder skærmbillede, tekst, Rektangel, Font/skrifttype&#10;&#10;Automatisk genereret beskrivelse">
            <a:extLst>
              <a:ext uri="{FF2B5EF4-FFF2-40B4-BE49-F238E27FC236}">
                <a16:creationId xmlns:a16="http://schemas.microsoft.com/office/drawing/2014/main" id="{C4C2FE2F-2F50-2232-AE29-E7A5962E6055}"/>
              </a:ext>
            </a:extLst>
          </p:cNvPr>
          <p:cNvPicPr>
            <a:picLocks noChangeAspect="1"/>
          </p:cNvPicPr>
          <p:nvPr/>
        </p:nvPicPr>
        <p:blipFill rotWithShape="1">
          <a:blip r:embed="rId10">
            <a:extLst>
              <a:ext uri="{28A0092B-C50C-407E-A947-70E740481C1C}">
                <a14:useLocalDpi xmlns:a14="http://schemas.microsoft.com/office/drawing/2010/main" val="0"/>
              </a:ext>
            </a:extLst>
          </a:blip>
          <a:srcRect l="67611" t="4678" r="18506" b="78307"/>
          <a:stretch/>
        </p:blipFill>
        <p:spPr>
          <a:xfrm>
            <a:off x="10843462" y="2896894"/>
            <a:ext cx="1284370" cy="1180628"/>
          </a:xfrm>
          <a:prstGeom prst="rect">
            <a:avLst/>
          </a:prstGeom>
        </p:spPr>
      </p:pic>
      <p:pic>
        <p:nvPicPr>
          <p:cNvPr id="9" name="Billede 8" descr="Et billede, der indeholder skærmbillede, Font/skrifttype, cirkel, tekst&#10;&#10;Automatisk genereret beskrivelse">
            <a:extLst>
              <a:ext uri="{FF2B5EF4-FFF2-40B4-BE49-F238E27FC236}">
                <a16:creationId xmlns:a16="http://schemas.microsoft.com/office/drawing/2014/main" id="{487CDD6C-5653-E57B-BA2A-36397A0D9AC2}"/>
              </a:ext>
            </a:extLst>
          </p:cNvPr>
          <p:cNvPicPr>
            <a:picLocks noChangeAspect="1"/>
          </p:cNvPicPr>
          <p:nvPr/>
        </p:nvPicPr>
        <p:blipFill rotWithShape="1">
          <a:blip r:embed="rId11">
            <a:extLst>
              <a:ext uri="{28A0092B-C50C-407E-A947-70E740481C1C}">
                <a14:useLocalDpi xmlns:a14="http://schemas.microsoft.com/office/drawing/2010/main" val="0"/>
              </a:ext>
            </a:extLst>
          </a:blip>
          <a:srcRect l="5618" t="8190" r="69071" b="71426"/>
          <a:stretch/>
        </p:blipFill>
        <p:spPr>
          <a:xfrm>
            <a:off x="9950994" y="1818135"/>
            <a:ext cx="1787877" cy="1080000"/>
          </a:xfrm>
          <a:prstGeom prst="rect">
            <a:avLst/>
          </a:prstGeom>
        </p:spPr>
      </p:pic>
    </p:spTree>
    <p:extLst>
      <p:ext uri="{BB962C8B-B14F-4D97-AF65-F5344CB8AC3E}">
        <p14:creationId xmlns:p14="http://schemas.microsoft.com/office/powerpoint/2010/main" val="114547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Et billede, der indeholder tekst, elektronik&#10;&#10;Automatisk genereret beskrivelse">
            <a:extLst>
              <a:ext uri="{FF2B5EF4-FFF2-40B4-BE49-F238E27FC236}">
                <a16:creationId xmlns:a16="http://schemas.microsoft.com/office/drawing/2014/main" id="{D9C08BE7-8601-F757-56D8-B8FA04225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680" y="2599947"/>
            <a:ext cx="2922355" cy="2922355"/>
          </a:xfrm>
          <a:prstGeom prst="rect">
            <a:avLst/>
          </a:prstGeom>
        </p:spPr>
      </p:pic>
      <p:sp>
        <p:nvSpPr>
          <p:cNvPr id="2" name="Title 2">
            <a:extLst>
              <a:ext uri="{FF2B5EF4-FFF2-40B4-BE49-F238E27FC236}">
                <a16:creationId xmlns:a16="http://schemas.microsoft.com/office/drawing/2014/main" id="{499FC668-890E-F728-00BB-41510E683093}"/>
              </a:ext>
            </a:extLst>
          </p:cNvPr>
          <p:cNvSpPr txBox="1">
            <a:spLocks/>
          </p:cNvSpPr>
          <p:nvPr/>
        </p:nvSpPr>
        <p:spPr>
          <a:xfrm>
            <a:off x="2791323" y="956430"/>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B7C81"/>
                </a:solidFill>
                <a:effectLst/>
                <a:uLnTx/>
                <a:uFillTx/>
                <a:latin typeface="Apex Sans Medium Italic" panose="020B0604020202020204" pitchFamily="50" charset="0"/>
                <a:ea typeface="+mj-ea"/>
                <a:cs typeface="+mj-cs"/>
              </a:rPr>
              <a:t>  </a:t>
            </a:r>
            <a:r>
              <a:rPr lang="en-GB" sz="2800" b="1" dirty="0">
                <a:solidFill>
                  <a:srgbClr val="6B7C81"/>
                </a:solidFill>
                <a:latin typeface="Barlow" panose="00000500000000000000" pitchFamily="2" charset="0"/>
              </a:rPr>
              <a:t>UNIFORM</a:t>
            </a:r>
            <a:endParaRPr kumimoji="0" lang="en-US" sz="2400" b="1" i="0" u="none" strike="noStrike" kern="1200" cap="none" spc="0" normalizeH="0" baseline="0" noProof="0" dirty="0">
              <a:ln>
                <a:noFill/>
              </a:ln>
              <a:solidFill>
                <a:srgbClr val="6B7C81"/>
              </a:solidFill>
              <a:effectLst/>
              <a:uLnTx/>
              <a:uFillTx/>
              <a:latin typeface="Barlow" panose="00000500000000000000" pitchFamily="2" charset="0"/>
            </a:endParaRPr>
          </a:p>
        </p:txBody>
      </p:sp>
      <p:cxnSp>
        <p:nvCxnSpPr>
          <p:cNvPr id="3" name="Lige forbindelse 2">
            <a:extLst>
              <a:ext uri="{FF2B5EF4-FFF2-40B4-BE49-F238E27FC236}">
                <a16:creationId xmlns:a16="http://schemas.microsoft.com/office/drawing/2014/main" id="{42D49DEB-B0D8-E210-E6AC-7620A600EE8E}"/>
              </a:ext>
            </a:extLst>
          </p:cNvPr>
          <p:cNvCxnSpPr/>
          <p:nvPr/>
        </p:nvCxnSpPr>
        <p:spPr>
          <a:xfrm>
            <a:off x="3081867" y="1501862"/>
            <a:ext cx="8517467"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kstfelt 3">
            <a:extLst>
              <a:ext uri="{FF2B5EF4-FFF2-40B4-BE49-F238E27FC236}">
                <a16:creationId xmlns:a16="http://schemas.microsoft.com/office/drawing/2014/main" id="{50845920-BE00-15FF-9C61-C6B36A36FFCD}"/>
              </a:ext>
            </a:extLst>
          </p:cNvPr>
          <p:cNvSpPr txBox="1"/>
          <p:nvPr/>
        </p:nvSpPr>
        <p:spPr>
          <a:xfrm>
            <a:off x="6347020" y="2749292"/>
            <a:ext cx="3103599"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Multifunctional </a:t>
            </a:r>
            <a:br>
              <a:rPr lang="en-US" sz="1400" b="1" dirty="0">
                <a:solidFill>
                  <a:srgbClr val="6B7C81"/>
                </a:solidFill>
                <a:latin typeface="Barlow" panose="00000500000000000000" pitchFamily="2" charset="0"/>
              </a:rPr>
            </a:br>
            <a:r>
              <a:rPr lang="en-US" sz="1400" b="1" dirty="0">
                <a:solidFill>
                  <a:srgbClr val="6B7C81"/>
                </a:solidFill>
                <a:latin typeface="Barlow" panose="00000500000000000000" pitchFamily="2" charset="0"/>
              </a:rPr>
              <a:t>LED handlamp in base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50-500 </a:t>
            </a:r>
            <a:r>
              <a:rPr lang="en-US" sz="1400" b="1" dirty="0" err="1">
                <a:solidFill>
                  <a:srgbClr val="6B7C81"/>
                </a:solidFill>
                <a:latin typeface="Barlow" panose="00000500000000000000" pitchFamily="2" charset="0"/>
              </a:rPr>
              <a:t>lm</a:t>
            </a:r>
            <a:endParaRPr lang="en-US" sz="1400" b="1" dirty="0">
              <a:solidFill>
                <a:srgbClr val="6B7C81"/>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Spot 175 </a:t>
            </a:r>
            <a:r>
              <a:rPr lang="en-US" sz="1400" b="1" dirty="0" err="1">
                <a:solidFill>
                  <a:srgbClr val="6B7C81"/>
                </a:solidFill>
                <a:latin typeface="Barlow" panose="00000500000000000000" pitchFamily="2" charset="0"/>
              </a:rPr>
              <a:t>lm</a:t>
            </a:r>
            <a:endParaRPr lang="en-US" sz="1400" b="1" dirty="0">
              <a:solidFill>
                <a:srgbClr val="6B7C81"/>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32 LEDs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IP65</a:t>
            </a:r>
          </a:p>
        </p:txBody>
      </p:sp>
      <p:sp>
        <p:nvSpPr>
          <p:cNvPr id="5" name="Tekstfelt 4">
            <a:extLst>
              <a:ext uri="{FF2B5EF4-FFF2-40B4-BE49-F238E27FC236}">
                <a16:creationId xmlns:a16="http://schemas.microsoft.com/office/drawing/2014/main" id="{7A4054D9-4158-9652-5611-7ABDC0E06CA2}"/>
              </a:ext>
            </a:extLst>
          </p:cNvPr>
          <p:cNvSpPr txBox="1"/>
          <p:nvPr/>
        </p:nvSpPr>
        <p:spPr>
          <a:xfrm>
            <a:off x="4834229" y="2000375"/>
            <a:ext cx="1742900" cy="307777"/>
          </a:xfrm>
          <a:prstGeom prst="rect">
            <a:avLst/>
          </a:prstGeom>
          <a:noFill/>
        </p:spPr>
        <p:txBody>
          <a:bodyPr wrap="square" rtlCol="0">
            <a:spAutoFit/>
          </a:bodyPr>
          <a:lstStyle/>
          <a:p>
            <a:pPr>
              <a:defRPr/>
            </a:pPr>
            <a:r>
              <a:rPr lang="en-US" sz="1400" b="1" dirty="0">
                <a:solidFill>
                  <a:srgbClr val="6B7C81"/>
                </a:solidFill>
                <a:latin typeface="Barlow" panose="00000500000000000000" pitchFamily="2" charset="0"/>
              </a:rPr>
              <a:t>03.6208 </a:t>
            </a:r>
            <a:r>
              <a:rPr lang="da-DK" sz="1400" b="1" dirty="0">
                <a:solidFill>
                  <a:srgbClr val="6B7C81"/>
                </a:solidFill>
                <a:latin typeface="Barlow" panose="00000500000000000000" pitchFamily="2" charset="0"/>
              </a:rPr>
              <a:t>UNIFORM</a:t>
            </a:r>
            <a:endParaRPr lang="en-US" sz="1400" b="1" dirty="0">
              <a:solidFill>
                <a:srgbClr val="6B7C81"/>
              </a:solidFill>
              <a:latin typeface="Barlow" panose="00000500000000000000" pitchFamily="2" charset="0"/>
            </a:endParaRPr>
          </a:p>
        </p:txBody>
      </p:sp>
      <p:sp>
        <p:nvSpPr>
          <p:cNvPr id="6" name="Tekstfelt 5">
            <a:extLst>
              <a:ext uri="{FF2B5EF4-FFF2-40B4-BE49-F238E27FC236}">
                <a16:creationId xmlns:a16="http://schemas.microsoft.com/office/drawing/2014/main" id="{3D1E57F5-E1FF-8020-F111-919F103EB57E}"/>
              </a:ext>
            </a:extLst>
          </p:cNvPr>
          <p:cNvSpPr txBox="1"/>
          <p:nvPr/>
        </p:nvSpPr>
        <p:spPr>
          <a:xfrm>
            <a:off x="5490014" y="5550992"/>
            <a:ext cx="8822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€89.90</a:t>
            </a:r>
          </a:p>
        </p:txBody>
      </p:sp>
      <p:cxnSp>
        <p:nvCxnSpPr>
          <p:cNvPr id="8" name="Lige forbindelse 7">
            <a:extLst>
              <a:ext uri="{FF2B5EF4-FFF2-40B4-BE49-F238E27FC236}">
                <a16:creationId xmlns:a16="http://schemas.microsoft.com/office/drawing/2014/main" id="{F031C0F1-4B6D-D5AF-3B55-88FA7FB3A109}"/>
              </a:ext>
            </a:extLst>
          </p:cNvPr>
          <p:cNvCxnSpPr>
            <a:cxnSpLocks/>
          </p:cNvCxnSpPr>
          <p:nvPr/>
        </p:nvCxnSpPr>
        <p:spPr>
          <a:xfrm>
            <a:off x="9613582" y="1705559"/>
            <a:ext cx="0" cy="4991373"/>
          </a:xfrm>
          <a:prstGeom prst="line">
            <a:avLst/>
          </a:prstGeom>
          <a:ln w="28575" cap="rnd">
            <a:solidFill>
              <a:srgbClr val="6B7C81"/>
            </a:solidFill>
            <a:prstDash val="sysDash"/>
          </a:ln>
        </p:spPr>
        <p:style>
          <a:lnRef idx="1">
            <a:schemeClr val="accent1"/>
          </a:lnRef>
          <a:fillRef idx="0">
            <a:schemeClr val="accent1"/>
          </a:fillRef>
          <a:effectRef idx="0">
            <a:schemeClr val="accent1"/>
          </a:effectRef>
          <a:fontRef idx="minor">
            <a:schemeClr val="tx1"/>
          </a:fontRef>
        </p:style>
      </p:cxnSp>
      <p:pic>
        <p:nvPicPr>
          <p:cNvPr id="10" name="Billede 9" descr="Et billede, der indeholder maskine&#10;&#10;Automatisk genereret beskrivelse">
            <a:extLst>
              <a:ext uri="{FF2B5EF4-FFF2-40B4-BE49-F238E27FC236}">
                <a16:creationId xmlns:a16="http://schemas.microsoft.com/office/drawing/2014/main" id="{C59A7F6D-0CED-1EA7-9DDF-12360E0E329D}"/>
              </a:ext>
            </a:extLst>
          </p:cNvPr>
          <p:cNvPicPr>
            <a:picLocks noChangeAspect="1"/>
          </p:cNvPicPr>
          <p:nvPr/>
        </p:nvPicPr>
        <p:blipFill rotWithShape="1">
          <a:blip r:embed="rId4">
            <a:extLst>
              <a:ext uri="{28A0092B-C50C-407E-A947-70E740481C1C}">
                <a14:useLocalDpi xmlns:a14="http://schemas.microsoft.com/office/drawing/2010/main" val="0"/>
              </a:ext>
            </a:extLst>
          </a:blip>
          <a:srcRect r="63430"/>
          <a:stretch/>
        </p:blipFill>
        <p:spPr>
          <a:xfrm>
            <a:off x="6082228" y="3728502"/>
            <a:ext cx="1527398" cy="3132776"/>
          </a:xfrm>
          <a:prstGeom prst="rect">
            <a:avLst/>
          </a:prstGeom>
        </p:spPr>
      </p:pic>
      <p:sp>
        <p:nvSpPr>
          <p:cNvPr id="7" name="Tekstfelt 6">
            <a:extLst>
              <a:ext uri="{FF2B5EF4-FFF2-40B4-BE49-F238E27FC236}">
                <a16:creationId xmlns:a16="http://schemas.microsoft.com/office/drawing/2014/main" id="{A07B81EF-6459-007E-9849-FDF4730F0623}"/>
              </a:ext>
            </a:extLst>
          </p:cNvPr>
          <p:cNvSpPr txBox="1"/>
          <p:nvPr/>
        </p:nvSpPr>
        <p:spPr>
          <a:xfrm>
            <a:off x="3120259" y="1754628"/>
            <a:ext cx="1678679" cy="307777"/>
          </a:xfrm>
          <a:prstGeom prst="rect">
            <a:avLst/>
          </a:prstGeom>
          <a:noFill/>
        </p:spPr>
        <p:txBody>
          <a:bodyPr wrap="square" lIns="91440" tIns="45720" rIns="91440" bIns="45720" rtlCol="0" anchor="t">
            <a:spAutoFit/>
          </a:bodyPr>
          <a:lstStyle/>
          <a:p>
            <a:pPr>
              <a:defRPr/>
            </a:pPr>
            <a:r>
              <a:rPr lang="en-GB" sz="1400" b="1" dirty="0">
                <a:solidFill>
                  <a:srgbClr val="6B7C81"/>
                </a:solidFill>
                <a:latin typeface="Barlow" panose="00000500000000000000" pitchFamily="2" charset="0"/>
                <a:ea typeface="Calibri"/>
                <a:cs typeface="Calibri"/>
              </a:rPr>
              <a:t>Present</a:t>
            </a: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2" name="Tekstfelt 11">
            <a:extLst>
              <a:ext uri="{FF2B5EF4-FFF2-40B4-BE49-F238E27FC236}">
                <a16:creationId xmlns:a16="http://schemas.microsoft.com/office/drawing/2014/main" id="{5878F5F7-CD0F-6DEA-E503-A1A6BD3FF535}"/>
              </a:ext>
            </a:extLst>
          </p:cNvPr>
          <p:cNvSpPr txBox="1"/>
          <p:nvPr/>
        </p:nvSpPr>
        <p:spPr>
          <a:xfrm>
            <a:off x="4843632" y="1760598"/>
            <a:ext cx="1232974"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New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pic>
        <p:nvPicPr>
          <p:cNvPr id="22" name="Billede 21" descr="Et billede, der indeholder skærmbillede, design&#10;&#10;Automatisk genereret beskrivelse">
            <a:extLst>
              <a:ext uri="{FF2B5EF4-FFF2-40B4-BE49-F238E27FC236}">
                <a16:creationId xmlns:a16="http://schemas.microsoft.com/office/drawing/2014/main" id="{E16FCCEA-BE22-4770-308B-C16B3B5C8703}"/>
              </a:ext>
            </a:extLst>
          </p:cNvPr>
          <p:cNvPicPr>
            <a:picLocks noChangeAspect="1"/>
          </p:cNvPicPr>
          <p:nvPr/>
        </p:nvPicPr>
        <p:blipFill rotWithShape="1">
          <a:blip r:embed="rId5">
            <a:extLst>
              <a:ext uri="{28A0092B-C50C-407E-A947-70E740481C1C}">
                <a14:useLocalDpi xmlns:a14="http://schemas.microsoft.com/office/drawing/2010/main" val="0"/>
              </a:ext>
            </a:extLst>
          </a:blip>
          <a:srcRect l="30268" r="37288"/>
          <a:stretch/>
        </p:blipFill>
        <p:spPr>
          <a:xfrm>
            <a:off x="2937929" y="2296615"/>
            <a:ext cx="1680562" cy="3487878"/>
          </a:xfrm>
          <a:prstGeom prst="rect">
            <a:avLst/>
          </a:prstGeom>
        </p:spPr>
      </p:pic>
      <p:sp>
        <p:nvSpPr>
          <p:cNvPr id="17" name="Tekstfelt 16">
            <a:extLst>
              <a:ext uri="{FF2B5EF4-FFF2-40B4-BE49-F238E27FC236}">
                <a16:creationId xmlns:a16="http://schemas.microsoft.com/office/drawing/2014/main" id="{1D7E66E5-C3CA-BC78-612A-BD1EA833148F}"/>
              </a:ext>
            </a:extLst>
          </p:cNvPr>
          <p:cNvSpPr txBox="1"/>
          <p:nvPr/>
        </p:nvSpPr>
        <p:spPr>
          <a:xfrm>
            <a:off x="3120258" y="1984164"/>
            <a:ext cx="1742900" cy="307777"/>
          </a:xfrm>
          <a:prstGeom prst="rect">
            <a:avLst/>
          </a:prstGeom>
          <a:noFill/>
        </p:spPr>
        <p:txBody>
          <a:bodyPr wrap="square" rtlCol="0">
            <a:spAutoFit/>
          </a:bodyPr>
          <a:lstStyle/>
          <a:p>
            <a:pPr>
              <a:defRPr/>
            </a:pPr>
            <a:r>
              <a:rPr lang="en-US" sz="1400" b="1" dirty="0">
                <a:solidFill>
                  <a:srgbClr val="6B7C81"/>
                </a:solidFill>
                <a:latin typeface="Barlow" panose="00000500000000000000" pitchFamily="2" charset="0"/>
              </a:rPr>
              <a:t>03.5407 </a:t>
            </a:r>
            <a:r>
              <a:rPr lang="da-DK" sz="1400" b="1" dirty="0">
                <a:solidFill>
                  <a:srgbClr val="6B7C81"/>
                </a:solidFill>
                <a:latin typeface="Barlow" panose="00000500000000000000" pitchFamily="2" charset="0"/>
              </a:rPr>
              <a:t>UNIFORM</a:t>
            </a:r>
            <a:endParaRPr lang="en-US" sz="1400" b="1" dirty="0">
              <a:solidFill>
                <a:srgbClr val="6B7C81"/>
              </a:solidFill>
              <a:latin typeface="Barlow" panose="00000500000000000000" pitchFamily="2" charset="0"/>
            </a:endParaRPr>
          </a:p>
        </p:txBody>
      </p:sp>
      <p:sp>
        <p:nvSpPr>
          <p:cNvPr id="15" name="Rektangel 14">
            <a:extLst>
              <a:ext uri="{FF2B5EF4-FFF2-40B4-BE49-F238E27FC236}">
                <a16:creationId xmlns:a16="http://schemas.microsoft.com/office/drawing/2014/main" id="{6378EC20-3D15-7F25-DFB7-FC24F1E672D7}"/>
              </a:ext>
            </a:extLst>
          </p:cNvPr>
          <p:cNvSpPr/>
          <p:nvPr/>
        </p:nvSpPr>
        <p:spPr>
          <a:xfrm>
            <a:off x="7364368" y="5402582"/>
            <a:ext cx="110285" cy="897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Billede 17" descr="Et billede, der indeholder Font/skrifttype, logo, Grafik, symbol&#10;&#10;Automatisk genereret beskrivelse">
            <a:extLst>
              <a:ext uri="{FF2B5EF4-FFF2-40B4-BE49-F238E27FC236}">
                <a16:creationId xmlns:a16="http://schemas.microsoft.com/office/drawing/2014/main" id="{660BC295-A94D-B6B5-FABF-28884B9C96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9119" y="4471400"/>
            <a:ext cx="1558580" cy="1169052"/>
          </a:xfrm>
          <a:prstGeom prst="rect">
            <a:avLst/>
          </a:prstGeom>
        </p:spPr>
      </p:pic>
      <p:pic>
        <p:nvPicPr>
          <p:cNvPr id="19" name="Billede 18" descr="Et billede, der indeholder Font/skrifttype, Grafik, logo, skærmbillede&#10;&#10;Automatisk genereret beskrivelse">
            <a:extLst>
              <a:ext uri="{FF2B5EF4-FFF2-40B4-BE49-F238E27FC236}">
                <a16:creationId xmlns:a16="http://schemas.microsoft.com/office/drawing/2014/main" id="{F0CEC23C-7811-4A6E-993F-E8088B2789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0928" y="4412325"/>
            <a:ext cx="1558580" cy="1169052"/>
          </a:xfrm>
          <a:prstGeom prst="rect">
            <a:avLst/>
          </a:prstGeom>
        </p:spPr>
      </p:pic>
      <p:pic>
        <p:nvPicPr>
          <p:cNvPr id="21" name="Billede 20" descr="Et billede, der indeholder Font/skrifttype, Grafik, symbol, logo&#10;&#10;Automatisk genereret beskrivelse">
            <a:extLst>
              <a:ext uri="{FF2B5EF4-FFF2-40B4-BE49-F238E27FC236}">
                <a16:creationId xmlns:a16="http://schemas.microsoft.com/office/drawing/2014/main" id="{AAE2B8F0-4143-4B0E-A4AE-6C76471A85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4498" y="5522302"/>
            <a:ext cx="1729106" cy="1296959"/>
          </a:xfrm>
          <a:prstGeom prst="rect">
            <a:avLst/>
          </a:prstGeom>
        </p:spPr>
      </p:pic>
      <p:sp>
        <p:nvSpPr>
          <p:cNvPr id="20" name="Rektangel: afrundede hjørner 19">
            <a:extLst>
              <a:ext uri="{FF2B5EF4-FFF2-40B4-BE49-F238E27FC236}">
                <a16:creationId xmlns:a16="http://schemas.microsoft.com/office/drawing/2014/main" id="{BB2C012E-764E-EB77-A637-98D8ECBB1E9E}"/>
              </a:ext>
            </a:extLst>
          </p:cNvPr>
          <p:cNvSpPr/>
          <p:nvPr/>
        </p:nvSpPr>
        <p:spPr>
          <a:xfrm>
            <a:off x="3061403" y="1705559"/>
            <a:ext cx="1659919" cy="4015972"/>
          </a:xfrm>
          <a:prstGeom prst="roundRect">
            <a:avLst/>
          </a:prstGeom>
          <a:noFill/>
          <a:ln>
            <a:solidFill>
              <a:srgbClr val="6B7C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a:extLst>
              <a:ext uri="{FF2B5EF4-FFF2-40B4-BE49-F238E27FC236}">
                <a16:creationId xmlns:a16="http://schemas.microsoft.com/office/drawing/2014/main" id="{961FDCD5-0018-96C2-23DF-9FDEFBF092D8}"/>
              </a:ext>
            </a:extLst>
          </p:cNvPr>
          <p:cNvSpPr/>
          <p:nvPr/>
        </p:nvSpPr>
        <p:spPr>
          <a:xfrm>
            <a:off x="7364368" y="5402583"/>
            <a:ext cx="349721" cy="5627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03AED821-E7AF-A714-608B-5DF448CDB16A}"/>
              </a:ext>
            </a:extLst>
          </p:cNvPr>
          <p:cNvSpPr txBox="1"/>
          <p:nvPr/>
        </p:nvSpPr>
        <p:spPr>
          <a:xfrm>
            <a:off x="7501303" y="5121366"/>
            <a:ext cx="2098520" cy="1200329"/>
          </a:xfrm>
          <a:prstGeom prst="rect">
            <a:avLst/>
          </a:prstGeom>
          <a:noFill/>
        </p:spPr>
        <p:txBody>
          <a:bodyPr wrap="square" lIns="91440" tIns="45720" rIns="91440" bIns="45720" rtlCol="0" anchor="t">
            <a:spAutoFit/>
          </a:bodyPr>
          <a:lstStyle/>
          <a:p>
            <a:pPr>
              <a:defRPr/>
            </a:pPr>
            <a:r>
              <a:rPr lang="en-GB" sz="1200" b="1" dirty="0" err="1">
                <a:solidFill>
                  <a:srgbClr val="6B7C81"/>
                </a:solidFill>
                <a:latin typeface="Barlow" panose="00000500000000000000" pitchFamily="2" charset="0"/>
                <a:ea typeface="Calibri"/>
                <a:cs typeface="Calibri"/>
              </a:rPr>
              <a:t>OPTILight</a:t>
            </a:r>
            <a:r>
              <a:rPr lang="en-GB" sz="1200" b="1" dirty="0">
                <a:solidFill>
                  <a:srgbClr val="6B7C81"/>
                </a:solidFill>
                <a:latin typeface="Barlow" panose="00000500000000000000" pitchFamily="2" charset="0"/>
                <a:ea typeface="Calibri"/>
                <a:cs typeface="Calibri"/>
              </a:rPr>
              <a:t> functionality</a:t>
            </a:r>
          </a:p>
          <a:p>
            <a:pPr>
              <a:defRPr/>
            </a:pPr>
            <a:r>
              <a:rPr lang="en-GB" sz="1200" b="1" dirty="0">
                <a:solidFill>
                  <a:srgbClr val="6B7C81"/>
                </a:solidFill>
                <a:latin typeface="Barlow" panose="00000500000000000000" pitchFamily="2" charset="0"/>
                <a:ea typeface="Calibri"/>
                <a:cs typeface="Calibri"/>
              </a:rPr>
              <a:t>Battery level indicator</a:t>
            </a:r>
          </a:p>
          <a:p>
            <a:pPr>
              <a:defRPr/>
            </a:pPr>
            <a:r>
              <a:rPr lang="en-GB" sz="1200" b="1" dirty="0">
                <a:solidFill>
                  <a:srgbClr val="6B7C81"/>
                </a:solidFill>
                <a:latin typeface="Barlow" panose="00000500000000000000" pitchFamily="2" charset="0"/>
                <a:ea typeface="Calibri"/>
                <a:cs typeface="Calibri"/>
              </a:rPr>
              <a:t>Low battery flash notification</a:t>
            </a:r>
          </a:p>
          <a:p>
            <a:pPr>
              <a:defRPr/>
            </a:pPr>
            <a:r>
              <a:rPr lang="en-US" sz="1200" b="1" dirty="0">
                <a:solidFill>
                  <a:srgbClr val="6B7C81"/>
                </a:solidFill>
                <a:latin typeface="Barlow" panose="00000500000000000000" pitchFamily="2" charset="0"/>
              </a:rPr>
              <a:t>Incl USB-C charging cable</a:t>
            </a:r>
          </a:p>
          <a:p>
            <a:pPr>
              <a:defRPr/>
            </a:pPr>
            <a:endParaRPr lang="en-GB" sz="1200" b="1" dirty="0">
              <a:solidFill>
                <a:srgbClr val="6B7C81"/>
              </a:solidFill>
              <a:latin typeface="Barlow" panose="00000500000000000000" pitchFamily="2" charset="0"/>
              <a:ea typeface="Calibri"/>
              <a:cs typeface="Calibri"/>
            </a:endParaRPr>
          </a:p>
        </p:txBody>
      </p:sp>
      <p:pic>
        <p:nvPicPr>
          <p:cNvPr id="28" name="Billede 27" descr="Et billede, der indeholder tekst, skærmbillede, Font/skrifttype, design&#10;&#10;Automatisk genereret beskrivelse">
            <a:extLst>
              <a:ext uri="{FF2B5EF4-FFF2-40B4-BE49-F238E27FC236}">
                <a16:creationId xmlns:a16="http://schemas.microsoft.com/office/drawing/2014/main" id="{10DB0554-55EB-3C14-AEF3-633131A7B683}"/>
              </a:ext>
            </a:extLst>
          </p:cNvPr>
          <p:cNvPicPr>
            <a:picLocks noChangeAspect="1"/>
          </p:cNvPicPr>
          <p:nvPr/>
        </p:nvPicPr>
        <p:blipFill rotWithShape="1">
          <a:blip r:embed="rId9">
            <a:extLst>
              <a:ext uri="{28A0092B-C50C-407E-A947-70E740481C1C}">
                <a14:useLocalDpi xmlns:a14="http://schemas.microsoft.com/office/drawing/2010/main" val="0"/>
              </a:ext>
            </a:extLst>
          </a:blip>
          <a:srcRect l="35693" t="4393" r="50396" b="77565"/>
          <a:stretch/>
        </p:blipFill>
        <p:spPr>
          <a:xfrm>
            <a:off x="9691199" y="2913674"/>
            <a:ext cx="1271923" cy="1237352"/>
          </a:xfrm>
          <a:prstGeom prst="rect">
            <a:avLst/>
          </a:prstGeom>
        </p:spPr>
      </p:pic>
      <p:pic>
        <p:nvPicPr>
          <p:cNvPr id="32" name="Billede 31" descr="Et billede, der indeholder skærmbillede, tekst, Rektangel, Font/skrifttype&#10;&#10;Automatisk genereret beskrivelse">
            <a:extLst>
              <a:ext uri="{FF2B5EF4-FFF2-40B4-BE49-F238E27FC236}">
                <a16:creationId xmlns:a16="http://schemas.microsoft.com/office/drawing/2014/main" id="{AA9395E0-6A34-6DCA-32C4-F5551AC42995}"/>
              </a:ext>
            </a:extLst>
          </p:cNvPr>
          <p:cNvPicPr>
            <a:picLocks noChangeAspect="1"/>
          </p:cNvPicPr>
          <p:nvPr/>
        </p:nvPicPr>
        <p:blipFill rotWithShape="1">
          <a:blip r:embed="rId10">
            <a:extLst>
              <a:ext uri="{28A0092B-C50C-407E-A947-70E740481C1C}">
                <a14:useLocalDpi xmlns:a14="http://schemas.microsoft.com/office/drawing/2010/main" val="0"/>
              </a:ext>
            </a:extLst>
          </a:blip>
          <a:srcRect l="67781" t="26511" r="18308" b="56747"/>
          <a:stretch/>
        </p:blipFill>
        <p:spPr>
          <a:xfrm>
            <a:off x="10855938" y="2912930"/>
            <a:ext cx="1271924" cy="1148194"/>
          </a:xfrm>
          <a:prstGeom prst="rect">
            <a:avLst/>
          </a:prstGeom>
        </p:spPr>
      </p:pic>
      <p:pic>
        <p:nvPicPr>
          <p:cNvPr id="14" name="Billede 13" descr="Et billede, der indeholder skærmbillede, Font/skrifttype, cirkel, tekst&#10;&#10;Automatisk genereret beskrivelse">
            <a:extLst>
              <a:ext uri="{FF2B5EF4-FFF2-40B4-BE49-F238E27FC236}">
                <a16:creationId xmlns:a16="http://schemas.microsoft.com/office/drawing/2014/main" id="{54162BAE-9A75-6D19-DED3-31881925035E}"/>
              </a:ext>
            </a:extLst>
          </p:cNvPr>
          <p:cNvPicPr>
            <a:picLocks noChangeAspect="1"/>
          </p:cNvPicPr>
          <p:nvPr/>
        </p:nvPicPr>
        <p:blipFill rotWithShape="1">
          <a:blip r:embed="rId11">
            <a:extLst>
              <a:ext uri="{28A0092B-C50C-407E-A947-70E740481C1C}">
                <a14:useLocalDpi xmlns:a14="http://schemas.microsoft.com/office/drawing/2010/main" val="0"/>
              </a:ext>
            </a:extLst>
          </a:blip>
          <a:srcRect l="5618" t="8190" r="69071" b="71426"/>
          <a:stretch/>
        </p:blipFill>
        <p:spPr>
          <a:xfrm>
            <a:off x="9950994" y="1818135"/>
            <a:ext cx="1787877" cy="1080000"/>
          </a:xfrm>
          <a:prstGeom prst="rect">
            <a:avLst/>
          </a:prstGeom>
        </p:spPr>
      </p:pic>
    </p:spTree>
    <p:extLst>
      <p:ext uri="{BB962C8B-B14F-4D97-AF65-F5344CB8AC3E}">
        <p14:creationId xmlns:p14="http://schemas.microsoft.com/office/powerpoint/2010/main" val="3075420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lede 21" descr="Et billede, der indeholder værktøj&#10;&#10;Automatisk genereret beskrivelse">
            <a:extLst>
              <a:ext uri="{FF2B5EF4-FFF2-40B4-BE49-F238E27FC236}">
                <a16:creationId xmlns:a16="http://schemas.microsoft.com/office/drawing/2014/main" id="{0EEC7083-7381-EA4F-105B-73151230D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654" y="2006080"/>
            <a:ext cx="1456647" cy="4689963"/>
          </a:xfrm>
          <a:prstGeom prst="rect">
            <a:avLst/>
          </a:prstGeom>
        </p:spPr>
      </p:pic>
      <p:sp>
        <p:nvSpPr>
          <p:cNvPr id="4" name="Title 2">
            <a:extLst>
              <a:ext uri="{FF2B5EF4-FFF2-40B4-BE49-F238E27FC236}">
                <a16:creationId xmlns:a16="http://schemas.microsoft.com/office/drawing/2014/main" id="{BA6F5497-751B-FC75-9CF4-13311749A74B}"/>
              </a:ext>
            </a:extLst>
          </p:cNvPr>
          <p:cNvSpPr txBox="1">
            <a:spLocks/>
          </p:cNvSpPr>
          <p:nvPr/>
        </p:nvSpPr>
        <p:spPr>
          <a:xfrm>
            <a:off x="2791323" y="956430"/>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B7C81"/>
                </a:solidFill>
                <a:effectLst/>
                <a:uLnTx/>
                <a:uFillTx/>
                <a:latin typeface="Barlow" panose="00000500000000000000" pitchFamily="2" charset="0"/>
              </a:rPr>
              <a:t>  MINI SLIM</a:t>
            </a:r>
            <a:endParaRPr kumimoji="0" lang="en-US" sz="2400" b="1" i="0" u="none" strike="noStrike" kern="1200" cap="none" spc="0" normalizeH="0" baseline="0" noProof="0" dirty="0">
              <a:ln>
                <a:noFill/>
              </a:ln>
              <a:solidFill>
                <a:srgbClr val="6B7C81"/>
              </a:solidFill>
              <a:effectLst/>
              <a:uLnTx/>
              <a:uFillTx/>
              <a:latin typeface="Barlow" panose="00000500000000000000" pitchFamily="2" charset="0"/>
            </a:endParaRPr>
          </a:p>
        </p:txBody>
      </p:sp>
      <p:cxnSp>
        <p:nvCxnSpPr>
          <p:cNvPr id="5" name="Lige forbindelse 4">
            <a:extLst>
              <a:ext uri="{FF2B5EF4-FFF2-40B4-BE49-F238E27FC236}">
                <a16:creationId xmlns:a16="http://schemas.microsoft.com/office/drawing/2014/main" id="{614C0481-F12D-D8DB-C0B9-A00F523DF4E7}"/>
              </a:ext>
            </a:extLst>
          </p:cNvPr>
          <p:cNvCxnSpPr/>
          <p:nvPr/>
        </p:nvCxnSpPr>
        <p:spPr>
          <a:xfrm>
            <a:off x="3081867" y="1501862"/>
            <a:ext cx="8517467"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F0FD66C6-F08C-2CD2-E4B8-4EE83D282BFE}"/>
              </a:ext>
            </a:extLst>
          </p:cNvPr>
          <p:cNvSpPr txBox="1"/>
          <p:nvPr/>
        </p:nvSpPr>
        <p:spPr>
          <a:xfrm>
            <a:off x="6137629" y="2985701"/>
            <a:ext cx="2465057" cy="2031325"/>
          </a:xfrm>
          <a:prstGeom prst="rect">
            <a:avLst/>
          </a:prstGeom>
          <a:noFill/>
        </p:spPr>
        <p:txBody>
          <a:bodyPr wrap="square" lIns="91440" tIns="45720" rIns="91440" bIns="45720" rtlCol="0" anchor="t">
            <a:spAutoFit/>
          </a:bodyPr>
          <a:lstStyle/>
          <a:p>
            <a:pPr>
              <a:defRPr/>
            </a:pPr>
            <a:r>
              <a:rPr lang="en-US" sz="1400" b="1" dirty="0">
                <a:solidFill>
                  <a:srgbClr val="6B7C81"/>
                </a:solidFill>
                <a:latin typeface="Barlow" panose="00000500000000000000" pitchFamily="2" charset="0"/>
              </a:rPr>
              <a:t>I</a:t>
            </a:r>
            <a:r>
              <a:rPr kumimoji="0" lang="en-US" sz="1400" b="1" i="0" u="none" strike="noStrike" kern="1200" cap="none" spc="0" normalizeH="0" baseline="0" noProof="0" dirty="0" err="1">
                <a:ln>
                  <a:noFill/>
                </a:ln>
                <a:solidFill>
                  <a:srgbClr val="6B7C81"/>
                </a:solidFill>
                <a:effectLst/>
                <a:uLnTx/>
                <a:uFillTx/>
                <a:latin typeface="Barlow" panose="00000500000000000000" pitchFamily="2" charset="0"/>
              </a:rPr>
              <a:t>nspection</a:t>
            </a:r>
            <a:r>
              <a:rPr kumimoji="0" lang="en-US" sz="1400" b="1" i="0" u="none" strike="noStrike" kern="1200" cap="none" spc="0" normalizeH="0" baseline="0" noProof="0" dirty="0">
                <a:ln>
                  <a:noFill/>
                </a:ln>
                <a:solidFill>
                  <a:srgbClr val="6B7C81"/>
                </a:solidFill>
                <a:effectLst/>
                <a:uLnTx/>
                <a:uFillTx/>
                <a:latin typeface="Barlow" panose="00000500000000000000" pitchFamily="2" charset="0"/>
              </a:rPr>
              <a:t> light, work light and flashlight in one lamp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B7C81"/>
                </a:solidFill>
                <a:effectLst/>
                <a:uLnTx/>
                <a:uFillTx/>
                <a:latin typeface="Barlow" panose="00000500000000000000" pitchFamily="2" charset="0"/>
              </a:rPr>
              <a:t>20-200 </a:t>
            </a:r>
            <a:r>
              <a:rPr kumimoji="0" lang="en-US" sz="1400" b="1" i="0" u="none" strike="noStrike" kern="1200" cap="none" spc="0" normalizeH="0" baseline="0" noProof="0" dirty="0" err="1">
                <a:ln>
                  <a:noFill/>
                </a:ln>
                <a:solidFill>
                  <a:srgbClr val="6B7C81"/>
                </a:solidFill>
                <a:effectLst/>
                <a:uLnTx/>
                <a:uFillTx/>
                <a:latin typeface="Barlow" panose="00000500000000000000" pitchFamily="2" charset="0"/>
              </a:rPr>
              <a:t>lm</a:t>
            </a:r>
            <a:endParaRPr kumimoji="0" lang="en-US" sz="1400" b="1" i="0" u="none" strike="noStrike" kern="1200" cap="none" spc="0" normalizeH="0" baseline="0" noProof="0" dirty="0">
              <a:ln>
                <a:noFill/>
              </a:ln>
              <a:solidFill>
                <a:srgbClr val="6B7C81"/>
              </a:solidFill>
              <a:effectLst/>
              <a:uLnTx/>
              <a:uFillTx/>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B7C81"/>
                </a:solidFill>
                <a:effectLst/>
                <a:uLnTx/>
                <a:uFillTx/>
                <a:latin typeface="Barlow" panose="00000500000000000000" pitchFamily="2" charset="0"/>
              </a:rPr>
              <a:t>Spot 100 </a:t>
            </a:r>
            <a:r>
              <a:rPr kumimoji="0" lang="en-US" sz="1400" b="1" i="0" u="none" strike="noStrike" kern="1200" cap="none" spc="0" normalizeH="0" baseline="0" noProof="0" dirty="0" err="1">
                <a:ln>
                  <a:noFill/>
                </a:ln>
                <a:solidFill>
                  <a:srgbClr val="6B7C81"/>
                </a:solidFill>
                <a:effectLst/>
                <a:uLnTx/>
                <a:uFillTx/>
                <a:latin typeface="Barlow" panose="00000500000000000000" pitchFamily="2" charset="0"/>
              </a:rPr>
              <a:t>lm</a:t>
            </a:r>
            <a:endParaRPr kumimoji="0" lang="en-US" sz="1400" b="1" i="0" u="none" strike="noStrike" kern="1200" cap="none" spc="0" normalizeH="0" baseline="0" noProof="0" dirty="0">
              <a:ln>
                <a:noFill/>
              </a:ln>
              <a:solidFill>
                <a:srgbClr val="6B7C81"/>
              </a:solidFill>
              <a:effectLst/>
              <a:uLnTx/>
              <a:uFillTx/>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B7C81"/>
                </a:solidFill>
                <a:effectLst/>
                <a:uLnTx/>
                <a:uFillTx/>
                <a:latin typeface="Barlow" panose="00000500000000000000" pitchFamily="2" charset="0"/>
              </a:rPr>
              <a:t>16 LEDs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B7C81"/>
                </a:solidFill>
                <a:effectLst/>
                <a:uLnTx/>
                <a:uFillTx/>
                <a:latin typeface="Barlow" panose="00000500000000000000" pitchFamily="2" charset="0"/>
              </a:rPr>
              <a:t>IP30</a:t>
            </a:r>
          </a:p>
          <a:p>
            <a:pPr>
              <a:defRPr/>
            </a:pPr>
            <a:r>
              <a:rPr lang="en-US" sz="1400" b="1" dirty="0" err="1">
                <a:solidFill>
                  <a:srgbClr val="6B7C81"/>
                </a:solidFill>
                <a:latin typeface="Barlow" panose="00000500000000000000" pitchFamily="2" charset="0"/>
              </a:rPr>
              <a:t>OPTILight</a:t>
            </a:r>
            <a:r>
              <a:rPr lang="en-US" sz="1400" b="1" dirty="0">
                <a:solidFill>
                  <a:srgbClr val="6B7C81"/>
                </a:solidFill>
                <a:latin typeface="Barlow" panose="00000500000000000000" pitchFamily="2" charset="0"/>
              </a:rPr>
              <a:t> functionality</a:t>
            </a:r>
            <a:endParaRPr kumimoji="0" lang="en-US" sz="1400" b="1" i="0" u="none" strike="noStrike" kern="1200" cap="none" spc="0" normalizeH="0" baseline="0" noProof="0" dirty="0">
              <a:ln>
                <a:noFill/>
              </a:ln>
              <a:solidFill>
                <a:srgbClr val="6B7C81"/>
              </a:solidFill>
              <a:effectLst/>
              <a:uLnTx/>
              <a:uFillTx/>
              <a:latin typeface="Barlow" panose="00000500000000000000" pitchFamily="2" charset="0"/>
            </a:endParaRPr>
          </a:p>
          <a:p>
            <a:pPr>
              <a:defRPr/>
            </a:pPr>
            <a:r>
              <a:rPr lang="en-US" sz="1400" b="1" dirty="0">
                <a:solidFill>
                  <a:srgbClr val="6B7C81"/>
                </a:solidFill>
                <a:latin typeface="Barlow" panose="00000500000000000000" pitchFamily="2" charset="0"/>
              </a:rPr>
              <a:t>Compact and portable</a:t>
            </a:r>
          </a:p>
          <a:p>
            <a:pPr>
              <a:defRPr/>
            </a:pPr>
            <a:r>
              <a:rPr lang="en-US" sz="1400" b="1" dirty="0">
                <a:solidFill>
                  <a:srgbClr val="6B7C81"/>
                </a:solidFill>
                <a:latin typeface="Barlow" panose="00000500000000000000" pitchFamily="2" charset="0"/>
              </a:rPr>
              <a:t>Incl USB-C charging cable</a:t>
            </a:r>
          </a:p>
        </p:txBody>
      </p:sp>
      <p:sp>
        <p:nvSpPr>
          <p:cNvPr id="9" name="Tekstfelt 8">
            <a:extLst>
              <a:ext uri="{FF2B5EF4-FFF2-40B4-BE49-F238E27FC236}">
                <a16:creationId xmlns:a16="http://schemas.microsoft.com/office/drawing/2014/main" id="{ABE1BE31-C49A-034A-1424-610C80820888}"/>
              </a:ext>
            </a:extLst>
          </p:cNvPr>
          <p:cNvSpPr txBox="1"/>
          <p:nvPr/>
        </p:nvSpPr>
        <p:spPr>
          <a:xfrm>
            <a:off x="4814762" y="2015176"/>
            <a:ext cx="20852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03.6210 MINI SLIM</a:t>
            </a:r>
          </a:p>
        </p:txBody>
      </p:sp>
      <p:cxnSp>
        <p:nvCxnSpPr>
          <p:cNvPr id="16" name="Lige forbindelse 15">
            <a:extLst>
              <a:ext uri="{FF2B5EF4-FFF2-40B4-BE49-F238E27FC236}">
                <a16:creationId xmlns:a16="http://schemas.microsoft.com/office/drawing/2014/main" id="{5471522E-2FCF-8B8B-E742-1382B6D0B39D}"/>
              </a:ext>
            </a:extLst>
          </p:cNvPr>
          <p:cNvCxnSpPr>
            <a:cxnSpLocks/>
          </p:cNvCxnSpPr>
          <p:nvPr/>
        </p:nvCxnSpPr>
        <p:spPr>
          <a:xfrm>
            <a:off x="9613582" y="1705559"/>
            <a:ext cx="0" cy="4991373"/>
          </a:xfrm>
          <a:prstGeom prst="line">
            <a:avLst/>
          </a:prstGeom>
          <a:ln w="28575" cap="rnd">
            <a:solidFill>
              <a:srgbClr val="6B7C81"/>
            </a:solidFill>
            <a:prstDash val="sysDash"/>
          </a:ln>
        </p:spPr>
        <p:style>
          <a:lnRef idx="1">
            <a:schemeClr val="accent1"/>
          </a:lnRef>
          <a:fillRef idx="0">
            <a:schemeClr val="accent1"/>
          </a:fillRef>
          <a:effectRef idx="0">
            <a:schemeClr val="accent1"/>
          </a:effectRef>
          <a:fontRef idx="minor">
            <a:schemeClr val="tx1"/>
          </a:fontRef>
        </p:style>
      </p:cxnSp>
      <p:pic>
        <p:nvPicPr>
          <p:cNvPr id="27" name="Billede 26" descr="Et billede, der indeholder flaske&#10;&#10;Automatisk genereret beskrivelse">
            <a:extLst>
              <a:ext uri="{FF2B5EF4-FFF2-40B4-BE49-F238E27FC236}">
                <a16:creationId xmlns:a16="http://schemas.microsoft.com/office/drawing/2014/main" id="{7DB0608F-6E89-1CC8-153E-FCCD8FC50DA7}"/>
              </a:ext>
            </a:extLst>
          </p:cNvPr>
          <p:cNvPicPr>
            <a:picLocks noChangeAspect="1"/>
          </p:cNvPicPr>
          <p:nvPr/>
        </p:nvPicPr>
        <p:blipFill rotWithShape="1">
          <a:blip r:embed="rId3">
            <a:extLst>
              <a:ext uri="{28A0092B-C50C-407E-A947-70E740481C1C}">
                <a14:useLocalDpi xmlns:a14="http://schemas.microsoft.com/office/drawing/2010/main" val="0"/>
              </a:ext>
            </a:extLst>
          </a:blip>
          <a:srcRect l="34032"/>
          <a:stretch/>
        </p:blipFill>
        <p:spPr>
          <a:xfrm>
            <a:off x="4716203" y="2015176"/>
            <a:ext cx="2962285" cy="4490503"/>
          </a:xfrm>
          <a:prstGeom prst="rect">
            <a:avLst/>
          </a:prstGeom>
        </p:spPr>
      </p:pic>
      <p:sp>
        <p:nvSpPr>
          <p:cNvPr id="10" name="Tekstfelt 9">
            <a:extLst>
              <a:ext uri="{FF2B5EF4-FFF2-40B4-BE49-F238E27FC236}">
                <a16:creationId xmlns:a16="http://schemas.microsoft.com/office/drawing/2014/main" id="{B0855365-AFD1-C3F9-FBC0-21C1CA7E557D}"/>
              </a:ext>
            </a:extLst>
          </p:cNvPr>
          <p:cNvSpPr txBox="1"/>
          <p:nvPr/>
        </p:nvSpPr>
        <p:spPr>
          <a:xfrm>
            <a:off x="5756218" y="6001991"/>
            <a:ext cx="8822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€62.90</a:t>
            </a:r>
          </a:p>
        </p:txBody>
      </p:sp>
      <p:sp>
        <p:nvSpPr>
          <p:cNvPr id="11" name="Tekstfelt 10">
            <a:extLst>
              <a:ext uri="{FF2B5EF4-FFF2-40B4-BE49-F238E27FC236}">
                <a16:creationId xmlns:a16="http://schemas.microsoft.com/office/drawing/2014/main" id="{9FAF1905-EFC8-F52E-FB70-12B25A7CB27A}"/>
              </a:ext>
            </a:extLst>
          </p:cNvPr>
          <p:cNvSpPr txBox="1"/>
          <p:nvPr/>
        </p:nvSpPr>
        <p:spPr>
          <a:xfrm>
            <a:off x="4814762" y="1765245"/>
            <a:ext cx="3212227"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New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2" name="Tekstfelt 11">
            <a:extLst>
              <a:ext uri="{FF2B5EF4-FFF2-40B4-BE49-F238E27FC236}">
                <a16:creationId xmlns:a16="http://schemas.microsoft.com/office/drawing/2014/main" id="{AA350153-217B-C3A4-3CE8-5469FDC00FE7}"/>
              </a:ext>
            </a:extLst>
          </p:cNvPr>
          <p:cNvSpPr txBox="1"/>
          <p:nvPr/>
        </p:nvSpPr>
        <p:spPr>
          <a:xfrm>
            <a:off x="3121123" y="1765245"/>
            <a:ext cx="1429444"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Present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pic>
        <p:nvPicPr>
          <p:cNvPr id="13" name="Billede 12" descr="Et billede, der indeholder Font/skrifttype, logo, Grafik, symbol&#10;&#10;Automatisk genereret beskrivelse">
            <a:extLst>
              <a:ext uri="{FF2B5EF4-FFF2-40B4-BE49-F238E27FC236}">
                <a16:creationId xmlns:a16="http://schemas.microsoft.com/office/drawing/2014/main" id="{E16F7457-7449-3401-31D0-A53B121CC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9119" y="4471400"/>
            <a:ext cx="1558580" cy="1169052"/>
          </a:xfrm>
          <a:prstGeom prst="rect">
            <a:avLst/>
          </a:prstGeom>
        </p:spPr>
      </p:pic>
      <p:pic>
        <p:nvPicPr>
          <p:cNvPr id="15" name="Billede 14" descr="Et billede, der indeholder Font/skrifttype, Grafik, logo, skærmbillede&#10;&#10;Automatisk genereret beskrivelse">
            <a:extLst>
              <a:ext uri="{FF2B5EF4-FFF2-40B4-BE49-F238E27FC236}">
                <a16:creationId xmlns:a16="http://schemas.microsoft.com/office/drawing/2014/main" id="{8A33CA1D-6408-AB89-33D8-FD0DB0ED4C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0928" y="4412325"/>
            <a:ext cx="1558580" cy="1169052"/>
          </a:xfrm>
          <a:prstGeom prst="rect">
            <a:avLst/>
          </a:prstGeom>
        </p:spPr>
      </p:pic>
      <p:pic>
        <p:nvPicPr>
          <p:cNvPr id="17" name="Billede 16" descr="Et billede, der indeholder Font/skrifttype, Grafik, symbol, logo&#10;&#10;Automatisk genereret beskrivelse">
            <a:extLst>
              <a:ext uri="{FF2B5EF4-FFF2-40B4-BE49-F238E27FC236}">
                <a16:creationId xmlns:a16="http://schemas.microsoft.com/office/drawing/2014/main" id="{91602A32-1314-5E2D-D691-221C66FB51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4498" y="5522302"/>
            <a:ext cx="1729106" cy="1296959"/>
          </a:xfrm>
          <a:prstGeom prst="rect">
            <a:avLst/>
          </a:prstGeom>
        </p:spPr>
      </p:pic>
      <p:sp>
        <p:nvSpPr>
          <p:cNvPr id="19" name="Tekstfelt 18">
            <a:extLst>
              <a:ext uri="{FF2B5EF4-FFF2-40B4-BE49-F238E27FC236}">
                <a16:creationId xmlns:a16="http://schemas.microsoft.com/office/drawing/2014/main" id="{CCC6E41F-F96D-9A31-9C1E-F7777BBF350A}"/>
              </a:ext>
            </a:extLst>
          </p:cNvPr>
          <p:cNvSpPr txBox="1"/>
          <p:nvPr/>
        </p:nvSpPr>
        <p:spPr>
          <a:xfrm>
            <a:off x="3121123" y="2006080"/>
            <a:ext cx="20852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03.5610 MINI SLIM</a:t>
            </a:r>
          </a:p>
        </p:txBody>
      </p:sp>
      <p:sp>
        <p:nvSpPr>
          <p:cNvPr id="2" name="Rektangel: afrundede hjørner 1">
            <a:extLst>
              <a:ext uri="{FF2B5EF4-FFF2-40B4-BE49-F238E27FC236}">
                <a16:creationId xmlns:a16="http://schemas.microsoft.com/office/drawing/2014/main" id="{9ACDC04E-32DF-ED13-E754-3D28651D9BB3}"/>
              </a:ext>
            </a:extLst>
          </p:cNvPr>
          <p:cNvSpPr/>
          <p:nvPr/>
        </p:nvSpPr>
        <p:spPr>
          <a:xfrm>
            <a:off x="3061403" y="1705558"/>
            <a:ext cx="1659919" cy="4689959"/>
          </a:xfrm>
          <a:prstGeom prst="roundRect">
            <a:avLst/>
          </a:prstGeom>
          <a:noFill/>
          <a:ln>
            <a:solidFill>
              <a:srgbClr val="6B7C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descr="Et billede, der indeholder kontrol&#10;&#10;Automatisk genereret beskrivelse">
            <a:extLst>
              <a:ext uri="{FF2B5EF4-FFF2-40B4-BE49-F238E27FC236}">
                <a16:creationId xmlns:a16="http://schemas.microsoft.com/office/drawing/2014/main" id="{E9EF8E04-4AB9-95CC-9A13-B9DD39AB8D5D}"/>
              </a:ext>
            </a:extLst>
          </p:cNvPr>
          <p:cNvPicPr>
            <a:picLocks noChangeAspect="1"/>
          </p:cNvPicPr>
          <p:nvPr/>
        </p:nvPicPr>
        <p:blipFill rotWithShape="1">
          <a:blip r:embed="rId7">
            <a:extLst>
              <a:ext uri="{28A0092B-C50C-407E-A947-70E740481C1C}">
                <a14:useLocalDpi xmlns:a14="http://schemas.microsoft.com/office/drawing/2010/main" val="0"/>
              </a:ext>
            </a:extLst>
          </a:blip>
          <a:srcRect t="37200"/>
          <a:stretch/>
        </p:blipFill>
        <p:spPr>
          <a:xfrm>
            <a:off x="7190896" y="5076101"/>
            <a:ext cx="3703840" cy="1731304"/>
          </a:xfrm>
          <a:prstGeom prst="rect">
            <a:avLst/>
          </a:prstGeom>
        </p:spPr>
      </p:pic>
      <p:pic>
        <p:nvPicPr>
          <p:cNvPr id="21" name="Billede 20" descr="Et billede, der indeholder skærmbillede, Rektangel, kvadratisk, Font/skrifttype&#10;&#10;Automatisk genereret beskrivelse">
            <a:extLst>
              <a:ext uri="{FF2B5EF4-FFF2-40B4-BE49-F238E27FC236}">
                <a16:creationId xmlns:a16="http://schemas.microsoft.com/office/drawing/2014/main" id="{A47CA870-35FC-9268-8F0E-D53B07865DA0}"/>
              </a:ext>
            </a:extLst>
          </p:cNvPr>
          <p:cNvPicPr>
            <a:picLocks noChangeAspect="1"/>
          </p:cNvPicPr>
          <p:nvPr/>
        </p:nvPicPr>
        <p:blipFill rotWithShape="1">
          <a:blip r:embed="rId8">
            <a:extLst>
              <a:ext uri="{28A0092B-C50C-407E-A947-70E740481C1C}">
                <a14:useLocalDpi xmlns:a14="http://schemas.microsoft.com/office/drawing/2010/main" val="0"/>
              </a:ext>
            </a:extLst>
          </a:blip>
          <a:srcRect l="53019" t="5137" r="33912" b="77905"/>
          <a:stretch/>
        </p:blipFill>
        <p:spPr>
          <a:xfrm>
            <a:off x="9748059" y="3023574"/>
            <a:ext cx="1194875" cy="1162993"/>
          </a:xfrm>
          <a:prstGeom prst="rect">
            <a:avLst/>
          </a:prstGeom>
        </p:spPr>
      </p:pic>
      <p:pic>
        <p:nvPicPr>
          <p:cNvPr id="24" name="Billede 23" descr="Et billede, der indeholder skærmbillede, tekst, Rektangel, Font/skrifttype&#10;&#10;Automatisk genereret beskrivelse">
            <a:extLst>
              <a:ext uri="{FF2B5EF4-FFF2-40B4-BE49-F238E27FC236}">
                <a16:creationId xmlns:a16="http://schemas.microsoft.com/office/drawing/2014/main" id="{B92D51E2-DD64-F302-573F-CD058939CDCF}"/>
              </a:ext>
            </a:extLst>
          </p:cNvPr>
          <p:cNvPicPr>
            <a:picLocks noChangeAspect="1"/>
          </p:cNvPicPr>
          <p:nvPr/>
        </p:nvPicPr>
        <p:blipFill rotWithShape="1">
          <a:blip r:embed="rId9">
            <a:extLst>
              <a:ext uri="{28A0092B-C50C-407E-A947-70E740481C1C}">
                <a14:useLocalDpi xmlns:a14="http://schemas.microsoft.com/office/drawing/2010/main" val="0"/>
              </a:ext>
            </a:extLst>
          </a:blip>
          <a:srcRect l="20348" t="25740" r="65660" b="57310"/>
          <a:stretch/>
        </p:blipFill>
        <p:spPr>
          <a:xfrm>
            <a:off x="10823734" y="2971286"/>
            <a:ext cx="1279340" cy="1162440"/>
          </a:xfrm>
          <a:prstGeom prst="rect">
            <a:avLst/>
          </a:prstGeom>
        </p:spPr>
      </p:pic>
      <p:pic>
        <p:nvPicPr>
          <p:cNvPr id="7" name="Billede 6" descr="Et billede, der indeholder skærmbillede, Font/skrifttype, cirkel, tekst&#10;&#10;Automatisk genereret beskrivelse">
            <a:extLst>
              <a:ext uri="{FF2B5EF4-FFF2-40B4-BE49-F238E27FC236}">
                <a16:creationId xmlns:a16="http://schemas.microsoft.com/office/drawing/2014/main" id="{57A6B8EB-2AD9-069B-E781-7523CAD2C956}"/>
              </a:ext>
            </a:extLst>
          </p:cNvPr>
          <p:cNvPicPr>
            <a:picLocks noChangeAspect="1"/>
          </p:cNvPicPr>
          <p:nvPr/>
        </p:nvPicPr>
        <p:blipFill rotWithShape="1">
          <a:blip r:embed="rId10">
            <a:extLst>
              <a:ext uri="{28A0092B-C50C-407E-A947-70E740481C1C}">
                <a14:useLocalDpi xmlns:a14="http://schemas.microsoft.com/office/drawing/2010/main" val="0"/>
              </a:ext>
            </a:extLst>
          </a:blip>
          <a:srcRect l="34191" t="29061" r="40498" b="50555"/>
          <a:stretch/>
        </p:blipFill>
        <p:spPr>
          <a:xfrm>
            <a:off x="9975057" y="1770009"/>
            <a:ext cx="1787877" cy="1080000"/>
          </a:xfrm>
          <a:prstGeom prst="rect">
            <a:avLst/>
          </a:prstGeom>
        </p:spPr>
      </p:pic>
    </p:spTree>
    <p:extLst>
      <p:ext uri="{BB962C8B-B14F-4D97-AF65-F5344CB8AC3E}">
        <p14:creationId xmlns:p14="http://schemas.microsoft.com/office/powerpoint/2010/main" val="2019604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F7B8D3C-AC22-4392-AF60-F7DB99FBC294}"/>
              </a:ext>
            </a:extLst>
          </p:cNvPr>
          <p:cNvSpPr txBox="1">
            <a:spLocks/>
          </p:cNvSpPr>
          <p:nvPr/>
        </p:nvSpPr>
        <p:spPr>
          <a:xfrm>
            <a:off x="2855602" y="1676885"/>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Barlow" panose="00000500000000000000" pitchFamily="2" charset="0"/>
              </a:rPr>
              <a:t>Reinventing the future of LED work lights</a:t>
            </a:r>
            <a:endParaRPr kumimoji="0" lang="en-US" sz="2400" b="1" i="0" u="none" strike="noStrike" kern="1200" cap="none" spc="0" normalizeH="0" baseline="0" noProof="0" dirty="0">
              <a:ln>
                <a:noFill/>
              </a:ln>
              <a:solidFill>
                <a:schemeClr val="bg1"/>
              </a:solidFill>
              <a:effectLst/>
              <a:uLnTx/>
              <a:uFillTx/>
              <a:latin typeface="Barlow" panose="00000500000000000000" pitchFamily="2" charset="0"/>
            </a:endParaRPr>
          </a:p>
        </p:txBody>
      </p:sp>
      <p:sp>
        <p:nvSpPr>
          <p:cNvPr id="9" name="Rectangle 8">
            <a:extLst>
              <a:ext uri="{FF2B5EF4-FFF2-40B4-BE49-F238E27FC236}">
                <a16:creationId xmlns:a16="http://schemas.microsoft.com/office/drawing/2014/main" id="{55CF266E-DEAA-45CB-A542-ACA007CFCDB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kstfelt 10">
            <a:extLst>
              <a:ext uri="{FF2B5EF4-FFF2-40B4-BE49-F238E27FC236}">
                <a16:creationId xmlns:a16="http://schemas.microsoft.com/office/drawing/2014/main" id="{553B54F0-8F2B-4D8B-D037-2A9A0C5C5134}"/>
              </a:ext>
            </a:extLst>
          </p:cNvPr>
          <p:cNvSpPr txBox="1"/>
          <p:nvPr/>
        </p:nvSpPr>
        <p:spPr>
          <a:xfrm>
            <a:off x="3511102" y="3268372"/>
            <a:ext cx="7705331" cy="2834366"/>
          </a:xfrm>
          <a:prstGeom prst="rect">
            <a:avLst/>
          </a:prstGeom>
          <a:noFill/>
        </p:spPr>
        <p:txBody>
          <a:bodyPr wrap="square" lIns="91440" tIns="45720" rIns="91440" bIns="45720" anchor="t">
            <a:spAutoFit/>
          </a:bodyPr>
          <a:lstStyle/>
          <a:p>
            <a:pPr>
              <a:lnSpc>
                <a:spcPct val="107000"/>
              </a:lnSpc>
              <a:spcAft>
                <a:spcPts val="800"/>
              </a:spcAft>
            </a:pPr>
            <a:r>
              <a:rPr lang="en-US" b="1" dirty="0">
                <a:solidFill>
                  <a:srgbClr val="6B7C81"/>
                </a:solidFill>
                <a:latin typeface="Barlow" panose="00000500000000000000" pitchFamily="2" charset="0"/>
                <a:ea typeface="Calibri"/>
                <a:cs typeface="Times New Roman"/>
              </a:rPr>
              <a:t>SCANGRIP is taking an ambitious strategic step forward by committing to develop LED work lights with minimized environmental impact while at the same time improving energy efficiency and expanding the lifespan. </a:t>
            </a:r>
          </a:p>
          <a:p>
            <a:pPr>
              <a:lnSpc>
                <a:spcPct val="107000"/>
              </a:lnSpc>
              <a:spcAft>
                <a:spcPts val="800"/>
              </a:spcAft>
            </a:pPr>
            <a:endParaRPr lang="en-US" b="1" dirty="0">
              <a:solidFill>
                <a:srgbClr val="6B7C81"/>
              </a:solidFill>
              <a:latin typeface="Barlow" panose="00000500000000000000" pitchFamily="2" charset="0"/>
              <a:ea typeface="Calibri"/>
              <a:cs typeface="Times New Roman"/>
            </a:endParaRPr>
          </a:p>
          <a:p>
            <a:pPr>
              <a:lnSpc>
                <a:spcPct val="107000"/>
              </a:lnSpc>
              <a:spcAft>
                <a:spcPts val="800"/>
              </a:spcAft>
            </a:pPr>
            <a:r>
              <a:rPr lang="en-US" b="1" dirty="0">
                <a:solidFill>
                  <a:srgbClr val="6B7C81"/>
                </a:solidFill>
                <a:latin typeface="Barlow" panose="00000500000000000000" pitchFamily="2" charset="0"/>
                <a:ea typeface="Calibri"/>
                <a:cs typeface="Times New Roman"/>
              </a:rPr>
              <a:t>13 of our premium, top-selling LED work lights are being reintroduced.</a:t>
            </a:r>
            <a:endParaRPr lang="da-DK" b="1" dirty="0">
              <a:solidFill>
                <a:srgbClr val="6B7C81"/>
              </a:solidFill>
              <a:latin typeface="Barlow" panose="00000500000000000000" pitchFamily="2" charset="0"/>
              <a:ea typeface="Calibri"/>
              <a:cs typeface="Times New Roman"/>
            </a:endParaRPr>
          </a:p>
          <a:p>
            <a:pPr>
              <a:lnSpc>
                <a:spcPct val="107000"/>
              </a:lnSpc>
              <a:spcAft>
                <a:spcPts val="800"/>
              </a:spcAft>
            </a:pPr>
            <a:endParaRPr lang="da-DK" sz="1600" b="1" dirty="0">
              <a:solidFill>
                <a:srgbClr val="6B7C81"/>
              </a:solidFill>
              <a:ea typeface="Calibri" panose="020F0502020204030204" pitchFamily="34" charset="0"/>
              <a:cs typeface="Times New Roman"/>
            </a:endParaRPr>
          </a:p>
          <a:p>
            <a:pPr>
              <a:lnSpc>
                <a:spcPct val="107000"/>
              </a:lnSpc>
              <a:spcAft>
                <a:spcPts val="800"/>
              </a:spcAft>
            </a:pPr>
            <a:endParaRPr lang="da-DK" sz="1600" b="1" dirty="0">
              <a:solidFill>
                <a:srgbClr val="6B7C81"/>
              </a:solidFill>
              <a:ea typeface="Calibri" panose="020F0502020204030204" pitchFamily="34" charset="0"/>
              <a:cs typeface="Times New Roman" panose="02020603050405020304" pitchFamily="18" charset="0"/>
            </a:endParaRPr>
          </a:p>
          <a:p>
            <a:pPr>
              <a:lnSpc>
                <a:spcPct val="107000"/>
              </a:lnSpc>
              <a:spcAft>
                <a:spcPts val="800"/>
              </a:spcAft>
            </a:pPr>
            <a:endParaRPr lang="en-US" sz="1400" b="1" dirty="0">
              <a:solidFill>
                <a:srgbClr val="6B7C8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7122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descr="Et billede, der indeholder værktøj&#10;&#10;Automatisk genereret beskrivelse">
            <a:extLst>
              <a:ext uri="{FF2B5EF4-FFF2-40B4-BE49-F238E27FC236}">
                <a16:creationId xmlns:a16="http://schemas.microsoft.com/office/drawing/2014/main" id="{E6E5863E-C204-C4F9-47CB-23EF51FE7FBC}"/>
              </a:ext>
            </a:extLst>
          </p:cNvPr>
          <p:cNvPicPr>
            <a:picLocks noChangeAspect="1"/>
          </p:cNvPicPr>
          <p:nvPr/>
        </p:nvPicPr>
        <p:blipFill rotWithShape="1">
          <a:blip r:embed="rId3">
            <a:extLst>
              <a:ext uri="{28A0092B-C50C-407E-A947-70E740481C1C}">
                <a14:useLocalDpi xmlns:a14="http://schemas.microsoft.com/office/drawing/2010/main" val="0"/>
              </a:ext>
            </a:extLst>
          </a:blip>
          <a:srcRect l="20276" t="6382" r="23895" b="2304"/>
          <a:stretch/>
        </p:blipFill>
        <p:spPr>
          <a:xfrm>
            <a:off x="3092850" y="2442839"/>
            <a:ext cx="1222883" cy="4231324"/>
          </a:xfrm>
          <a:prstGeom prst="rect">
            <a:avLst/>
          </a:prstGeom>
        </p:spPr>
      </p:pic>
      <p:sp>
        <p:nvSpPr>
          <p:cNvPr id="4" name="Title 2">
            <a:extLst>
              <a:ext uri="{FF2B5EF4-FFF2-40B4-BE49-F238E27FC236}">
                <a16:creationId xmlns:a16="http://schemas.microsoft.com/office/drawing/2014/main" id="{BA6F5497-751B-FC75-9CF4-13311749A74B}"/>
              </a:ext>
            </a:extLst>
          </p:cNvPr>
          <p:cNvSpPr txBox="1">
            <a:spLocks/>
          </p:cNvSpPr>
          <p:nvPr/>
        </p:nvSpPr>
        <p:spPr>
          <a:xfrm>
            <a:off x="2791323" y="956430"/>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B7C81"/>
                </a:solidFill>
                <a:effectLst/>
                <a:uLnTx/>
                <a:uFillTx/>
                <a:latin typeface="Barlow" panose="00000500000000000000" pitchFamily="2" charset="0"/>
              </a:rPr>
              <a:t>  SLIM</a:t>
            </a:r>
            <a:endParaRPr kumimoji="0" lang="en-US" sz="2400" b="1" i="0" u="none" strike="noStrike" kern="1200" cap="none" spc="0" normalizeH="0" baseline="0" noProof="0" dirty="0">
              <a:ln>
                <a:noFill/>
              </a:ln>
              <a:solidFill>
                <a:srgbClr val="6B7C81"/>
              </a:solidFill>
              <a:effectLst/>
              <a:uLnTx/>
              <a:uFillTx/>
              <a:latin typeface="Barlow" panose="00000500000000000000" pitchFamily="2" charset="0"/>
            </a:endParaRPr>
          </a:p>
        </p:txBody>
      </p:sp>
      <p:cxnSp>
        <p:nvCxnSpPr>
          <p:cNvPr id="5" name="Lige forbindelse 4">
            <a:extLst>
              <a:ext uri="{FF2B5EF4-FFF2-40B4-BE49-F238E27FC236}">
                <a16:creationId xmlns:a16="http://schemas.microsoft.com/office/drawing/2014/main" id="{614C0481-F12D-D8DB-C0B9-A00F523DF4E7}"/>
              </a:ext>
            </a:extLst>
          </p:cNvPr>
          <p:cNvCxnSpPr/>
          <p:nvPr/>
        </p:nvCxnSpPr>
        <p:spPr>
          <a:xfrm>
            <a:off x="3081867" y="1501862"/>
            <a:ext cx="8517467"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F0FD66C6-F08C-2CD2-E4B8-4EE83D282BFE}"/>
              </a:ext>
            </a:extLst>
          </p:cNvPr>
          <p:cNvSpPr txBox="1"/>
          <p:nvPr/>
        </p:nvSpPr>
        <p:spPr>
          <a:xfrm>
            <a:off x="6266805" y="2549306"/>
            <a:ext cx="2465057" cy="2031325"/>
          </a:xfrm>
          <a:prstGeom prst="rect">
            <a:avLst/>
          </a:prstGeom>
          <a:noFill/>
        </p:spPr>
        <p:txBody>
          <a:bodyPr wrap="square" lIns="91440" tIns="45720" rIns="91440" bIns="45720" rtlCol="0" anchor="t">
            <a:spAutoFit/>
          </a:bodyPr>
          <a:lstStyle/>
          <a:p>
            <a:pPr>
              <a:defRPr/>
            </a:pPr>
            <a:r>
              <a:rPr lang="en-US" sz="1400" b="1" dirty="0">
                <a:solidFill>
                  <a:srgbClr val="6B7C81"/>
                </a:solidFill>
                <a:latin typeface="Barlow"/>
              </a:rPr>
              <a:t>I</a:t>
            </a:r>
            <a:r>
              <a:rPr kumimoji="0" lang="en-US" sz="1400" b="1" i="0" u="none" strike="noStrike" kern="1200" cap="none" spc="0" normalizeH="0" baseline="0" noProof="0" dirty="0">
                <a:ln>
                  <a:noFill/>
                </a:ln>
                <a:solidFill>
                  <a:srgbClr val="6B7C81"/>
                </a:solidFill>
                <a:effectLst/>
                <a:uLnTx/>
                <a:uFillTx/>
                <a:latin typeface="Barlow"/>
              </a:rPr>
              <a:t>nspection light, work light and flashlight in one lamp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50-500 lm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a:rPr>
              <a:t>Spot </a:t>
            </a:r>
            <a:r>
              <a:rPr lang="da-DK" sz="1400" b="1" dirty="0">
                <a:solidFill>
                  <a:srgbClr val="6B7C81"/>
                </a:solidFill>
                <a:latin typeface="Barlow"/>
              </a:rPr>
              <a:t>100</a:t>
            </a:r>
            <a:r>
              <a:rPr kumimoji="0" lang="da-DK" sz="1400" b="1" i="0" u="none" strike="noStrike" kern="1200" cap="none" spc="0" normalizeH="0" baseline="0" noProof="0" dirty="0">
                <a:ln>
                  <a:noFill/>
                </a:ln>
                <a:solidFill>
                  <a:srgbClr val="6B7C81"/>
                </a:solidFill>
                <a:effectLst/>
                <a:uLnTx/>
                <a:uFillTx/>
                <a:latin typeface="Barlow"/>
              </a:rPr>
              <a:t> lm</a:t>
            </a:r>
            <a:endParaRPr lang="da-DK" sz="1400" b="1" i="0" u="none" strike="noStrike" kern="1200" cap="none" spc="0" normalizeH="0" baseline="0" noProof="0" dirty="0">
              <a:ln>
                <a:noFill/>
              </a:ln>
              <a:solidFill>
                <a:srgbClr val="6B7C81"/>
              </a:solidFill>
              <a:effectLst/>
              <a:uLnTx/>
              <a:uFillTx/>
              <a:latin typeface="Barlo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20 </a:t>
            </a:r>
            <a:r>
              <a:rPr kumimoji="0" lang="da-DK" sz="1400" b="1" i="0" u="none" strike="noStrike" kern="1200" cap="none" spc="0" normalizeH="0" baseline="0" noProof="0" dirty="0" err="1">
                <a:ln>
                  <a:noFill/>
                </a:ln>
                <a:solidFill>
                  <a:srgbClr val="6B7C81"/>
                </a:solidFill>
                <a:effectLst/>
                <a:uLnTx/>
                <a:uFillTx/>
                <a:latin typeface="Barlow" panose="00000500000000000000" pitchFamily="2" charset="0"/>
              </a:rPr>
              <a:t>LEDs</a:t>
            </a:r>
            <a:endParaRPr kumimoji="0" lang="da-DK" sz="1400" b="1" i="0" u="none" strike="noStrike" kern="1200" cap="none" spc="0" normalizeH="0" baseline="0" noProof="0" dirty="0">
              <a:ln>
                <a:noFill/>
              </a:ln>
              <a:solidFill>
                <a:srgbClr val="6B7C81"/>
              </a:solidFill>
              <a:effectLst/>
              <a:uLnTx/>
              <a:uFillTx/>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IP30</a:t>
            </a:r>
            <a:endParaRPr kumimoji="0" lang="en-US" sz="1400" b="1" i="0" u="none" strike="noStrike" kern="1200" cap="none" spc="0" normalizeH="0" baseline="0" noProof="0" dirty="0">
              <a:ln>
                <a:noFill/>
              </a:ln>
              <a:solidFill>
                <a:srgbClr val="6B7C81"/>
              </a:solidFill>
              <a:effectLst/>
              <a:uLnTx/>
              <a:uFillTx/>
              <a:latin typeface="Barlow" panose="00000500000000000000" pitchFamily="2" charset="0"/>
            </a:endParaRPr>
          </a:p>
          <a:p>
            <a:pPr>
              <a:defRPr/>
            </a:pPr>
            <a:r>
              <a:rPr lang="en-US" sz="1400" b="1" dirty="0" err="1">
                <a:solidFill>
                  <a:srgbClr val="6B7C81"/>
                </a:solidFill>
                <a:latin typeface="Barlow" panose="00000500000000000000" pitchFamily="2" charset="0"/>
              </a:rPr>
              <a:t>OPTILight</a:t>
            </a:r>
            <a:r>
              <a:rPr lang="en-US" sz="1400" b="1" dirty="0">
                <a:solidFill>
                  <a:srgbClr val="6B7C81"/>
                </a:solidFill>
                <a:latin typeface="Barlow" panose="00000500000000000000" pitchFamily="2" charset="0"/>
              </a:rPr>
              <a:t> functionality</a:t>
            </a:r>
            <a:endParaRPr kumimoji="0" lang="en-US" sz="1400" b="1" i="0" u="none" strike="noStrike" kern="1200" cap="none" spc="0" normalizeH="0" baseline="0" noProof="0" dirty="0">
              <a:ln>
                <a:noFill/>
              </a:ln>
              <a:solidFill>
                <a:srgbClr val="6B7C81"/>
              </a:solidFill>
              <a:effectLst/>
              <a:uLnTx/>
              <a:uFillTx/>
              <a:latin typeface="Barlow" panose="00000500000000000000" pitchFamily="2" charset="0"/>
            </a:endParaRPr>
          </a:p>
          <a:p>
            <a:pPr>
              <a:defRPr/>
            </a:pPr>
            <a:r>
              <a:rPr lang="en-US" sz="1400" b="1" dirty="0">
                <a:solidFill>
                  <a:srgbClr val="6B7C81"/>
                </a:solidFill>
                <a:latin typeface="Barlow" panose="00000500000000000000" pitchFamily="2" charset="0"/>
              </a:rPr>
              <a:t>Compact and portable</a:t>
            </a:r>
          </a:p>
          <a:p>
            <a:pPr>
              <a:defRPr/>
            </a:pPr>
            <a:r>
              <a:rPr lang="en-US" sz="1400" b="1" dirty="0">
                <a:solidFill>
                  <a:srgbClr val="6B7C81"/>
                </a:solidFill>
                <a:latin typeface="Barlow" panose="00000500000000000000" pitchFamily="2" charset="0"/>
              </a:rPr>
              <a:t>Incl USB-C charging cable</a:t>
            </a:r>
          </a:p>
        </p:txBody>
      </p:sp>
      <p:sp>
        <p:nvSpPr>
          <p:cNvPr id="7" name="Tekstfelt 6">
            <a:extLst>
              <a:ext uri="{FF2B5EF4-FFF2-40B4-BE49-F238E27FC236}">
                <a16:creationId xmlns:a16="http://schemas.microsoft.com/office/drawing/2014/main" id="{BC6B8A99-8778-6835-3AD7-588156DB6263}"/>
              </a:ext>
            </a:extLst>
          </p:cNvPr>
          <p:cNvSpPr txBox="1"/>
          <p:nvPr/>
        </p:nvSpPr>
        <p:spPr>
          <a:xfrm>
            <a:off x="4748662" y="1997849"/>
            <a:ext cx="1421084" cy="307777"/>
          </a:xfrm>
          <a:prstGeom prst="rect">
            <a:avLst/>
          </a:prstGeom>
          <a:noFill/>
        </p:spPr>
        <p:txBody>
          <a:bodyPr wrap="square" rtlCol="0">
            <a:spAutoFit/>
          </a:bodyPr>
          <a:lstStyle/>
          <a:p>
            <a:pPr>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03.6211 SLIM</a:t>
            </a:r>
            <a:endParaRPr lang="da-DK" sz="1400" b="1" dirty="0">
              <a:solidFill>
                <a:srgbClr val="6B7C81"/>
              </a:solidFill>
              <a:latin typeface="Barlow" panose="00000500000000000000" pitchFamily="2" charset="0"/>
            </a:endParaRPr>
          </a:p>
        </p:txBody>
      </p:sp>
      <p:cxnSp>
        <p:nvCxnSpPr>
          <p:cNvPr id="16" name="Lige forbindelse 15">
            <a:extLst>
              <a:ext uri="{FF2B5EF4-FFF2-40B4-BE49-F238E27FC236}">
                <a16:creationId xmlns:a16="http://schemas.microsoft.com/office/drawing/2014/main" id="{5471522E-2FCF-8B8B-E742-1382B6D0B39D}"/>
              </a:ext>
            </a:extLst>
          </p:cNvPr>
          <p:cNvCxnSpPr>
            <a:cxnSpLocks/>
          </p:cNvCxnSpPr>
          <p:nvPr/>
        </p:nvCxnSpPr>
        <p:spPr>
          <a:xfrm>
            <a:off x="9613582" y="1705559"/>
            <a:ext cx="0" cy="4991373"/>
          </a:xfrm>
          <a:prstGeom prst="line">
            <a:avLst/>
          </a:prstGeom>
          <a:ln w="28575" cap="rnd">
            <a:solidFill>
              <a:srgbClr val="6B7C81"/>
            </a:solidFill>
            <a:prstDash val="sysDash"/>
          </a:ln>
        </p:spPr>
        <p:style>
          <a:lnRef idx="1">
            <a:schemeClr val="accent1"/>
          </a:lnRef>
          <a:fillRef idx="0">
            <a:schemeClr val="accent1"/>
          </a:fillRef>
          <a:effectRef idx="0">
            <a:schemeClr val="accent1"/>
          </a:effectRef>
          <a:fontRef idx="minor">
            <a:schemeClr val="tx1"/>
          </a:fontRef>
        </p:style>
      </p:cxnSp>
      <p:pic>
        <p:nvPicPr>
          <p:cNvPr id="29" name="Billede 28" descr="Et billede, der indeholder værktøj&#10;&#10;Automatisk genereret beskrivelse">
            <a:extLst>
              <a:ext uri="{FF2B5EF4-FFF2-40B4-BE49-F238E27FC236}">
                <a16:creationId xmlns:a16="http://schemas.microsoft.com/office/drawing/2014/main" id="{BB0BEBEA-6633-E23D-D1DF-0CCA09E841B3}"/>
              </a:ext>
            </a:extLst>
          </p:cNvPr>
          <p:cNvPicPr>
            <a:picLocks noChangeAspect="1"/>
          </p:cNvPicPr>
          <p:nvPr/>
        </p:nvPicPr>
        <p:blipFill rotWithShape="1">
          <a:blip r:embed="rId4">
            <a:extLst>
              <a:ext uri="{28A0092B-C50C-407E-A947-70E740481C1C}">
                <a14:useLocalDpi xmlns:a14="http://schemas.microsoft.com/office/drawing/2010/main" val="0"/>
              </a:ext>
            </a:extLst>
          </a:blip>
          <a:srcRect l="34163" r="41468"/>
          <a:stretch/>
        </p:blipFill>
        <p:spPr>
          <a:xfrm>
            <a:off x="4649002" y="2397730"/>
            <a:ext cx="1043105" cy="4280437"/>
          </a:xfrm>
          <a:prstGeom prst="rect">
            <a:avLst/>
          </a:prstGeom>
        </p:spPr>
      </p:pic>
      <p:sp>
        <p:nvSpPr>
          <p:cNvPr id="8" name="Tekstfelt 7">
            <a:extLst>
              <a:ext uri="{FF2B5EF4-FFF2-40B4-BE49-F238E27FC236}">
                <a16:creationId xmlns:a16="http://schemas.microsoft.com/office/drawing/2014/main" id="{40DCC714-DC60-EBB3-F265-24864340784E}"/>
              </a:ext>
            </a:extLst>
          </p:cNvPr>
          <p:cNvSpPr txBox="1"/>
          <p:nvPr/>
        </p:nvSpPr>
        <p:spPr>
          <a:xfrm>
            <a:off x="5654873" y="6345372"/>
            <a:ext cx="8822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€77.90</a:t>
            </a:r>
          </a:p>
        </p:txBody>
      </p:sp>
      <p:sp>
        <p:nvSpPr>
          <p:cNvPr id="11" name="Tekstfelt 10">
            <a:extLst>
              <a:ext uri="{FF2B5EF4-FFF2-40B4-BE49-F238E27FC236}">
                <a16:creationId xmlns:a16="http://schemas.microsoft.com/office/drawing/2014/main" id="{9FAF1905-EFC8-F52E-FB70-12B25A7CB27A}"/>
              </a:ext>
            </a:extLst>
          </p:cNvPr>
          <p:cNvSpPr txBox="1"/>
          <p:nvPr/>
        </p:nvSpPr>
        <p:spPr>
          <a:xfrm>
            <a:off x="4748662" y="1765245"/>
            <a:ext cx="3212227"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New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2" name="Tekstfelt 11">
            <a:extLst>
              <a:ext uri="{FF2B5EF4-FFF2-40B4-BE49-F238E27FC236}">
                <a16:creationId xmlns:a16="http://schemas.microsoft.com/office/drawing/2014/main" id="{AA350153-217B-C3A4-3CE8-5469FDC00FE7}"/>
              </a:ext>
            </a:extLst>
          </p:cNvPr>
          <p:cNvSpPr txBox="1"/>
          <p:nvPr/>
        </p:nvSpPr>
        <p:spPr>
          <a:xfrm>
            <a:off x="3129830" y="1765245"/>
            <a:ext cx="1429444"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Present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pic>
        <p:nvPicPr>
          <p:cNvPr id="13" name="Billede 12" descr="Et billede, der indeholder Font/skrifttype, logo, Grafik, symbol&#10;&#10;Automatisk genereret beskrivelse">
            <a:extLst>
              <a:ext uri="{FF2B5EF4-FFF2-40B4-BE49-F238E27FC236}">
                <a16:creationId xmlns:a16="http://schemas.microsoft.com/office/drawing/2014/main" id="{E16F7457-7449-3401-31D0-A53B121CCE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9119" y="4471400"/>
            <a:ext cx="1558580" cy="1169052"/>
          </a:xfrm>
          <a:prstGeom prst="rect">
            <a:avLst/>
          </a:prstGeom>
        </p:spPr>
      </p:pic>
      <p:pic>
        <p:nvPicPr>
          <p:cNvPr id="15" name="Billede 14" descr="Et billede, der indeholder Font/skrifttype, Grafik, logo, skærmbillede&#10;&#10;Automatisk genereret beskrivelse">
            <a:extLst>
              <a:ext uri="{FF2B5EF4-FFF2-40B4-BE49-F238E27FC236}">
                <a16:creationId xmlns:a16="http://schemas.microsoft.com/office/drawing/2014/main" id="{8A33CA1D-6408-AB89-33D8-FD0DB0ED4C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0928" y="4412325"/>
            <a:ext cx="1558580" cy="1169052"/>
          </a:xfrm>
          <a:prstGeom prst="rect">
            <a:avLst/>
          </a:prstGeom>
        </p:spPr>
      </p:pic>
      <p:pic>
        <p:nvPicPr>
          <p:cNvPr id="17" name="Billede 16" descr="Et billede, der indeholder Font/skrifttype, Grafik, symbol, logo&#10;&#10;Automatisk genereret beskrivelse">
            <a:extLst>
              <a:ext uri="{FF2B5EF4-FFF2-40B4-BE49-F238E27FC236}">
                <a16:creationId xmlns:a16="http://schemas.microsoft.com/office/drawing/2014/main" id="{91602A32-1314-5E2D-D691-221C66FB51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4498" y="5522302"/>
            <a:ext cx="1729106" cy="1296959"/>
          </a:xfrm>
          <a:prstGeom prst="rect">
            <a:avLst/>
          </a:prstGeom>
        </p:spPr>
      </p:pic>
      <p:sp>
        <p:nvSpPr>
          <p:cNvPr id="18" name="Tekstfelt 17">
            <a:extLst>
              <a:ext uri="{FF2B5EF4-FFF2-40B4-BE49-F238E27FC236}">
                <a16:creationId xmlns:a16="http://schemas.microsoft.com/office/drawing/2014/main" id="{1077E55B-1992-2294-7319-32328675A18B}"/>
              </a:ext>
            </a:extLst>
          </p:cNvPr>
          <p:cNvSpPr txBox="1"/>
          <p:nvPr/>
        </p:nvSpPr>
        <p:spPr>
          <a:xfrm>
            <a:off x="3134010" y="1997850"/>
            <a:ext cx="1421084" cy="307777"/>
          </a:xfrm>
          <a:prstGeom prst="rect">
            <a:avLst/>
          </a:prstGeom>
          <a:noFill/>
        </p:spPr>
        <p:txBody>
          <a:bodyPr wrap="square" rtlCol="0">
            <a:spAutoFit/>
          </a:bodyPr>
          <a:lstStyle/>
          <a:p>
            <a:pPr>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03.5612 SLIM</a:t>
            </a:r>
            <a:endParaRPr lang="da-DK" sz="1400" b="1" dirty="0">
              <a:solidFill>
                <a:srgbClr val="6B7C81"/>
              </a:solidFill>
              <a:latin typeface="Barlow" panose="00000500000000000000" pitchFamily="2" charset="0"/>
            </a:endParaRPr>
          </a:p>
        </p:txBody>
      </p:sp>
      <p:sp>
        <p:nvSpPr>
          <p:cNvPr id="2" name="Rektangel: afrundede hjørner 1">
            <a:extLst>
              <a:ext uri="{FF2B5EF4-FFF2-40B4-BE49-F238E27FC236}">
                <a16:creationId xmlns:a16="http://schemas.microsoft.com/office/drawing/2014/main" id="{299A6D6E-9F4F-ED0E-382F-892D7CDDC84B}"/>
              </a:ext>
            </a:extLst>
          </p:cNvPr>
          <p:cNvSpPr/>
          <p:nvPr/>
        </p:nvSpPr>
        <p:spPr>
          <a:xfrm>
            <a:off x="3061403" y="1705558"/>
            <a:ext cx="1493689" cy="4968604"/>
          </a:xfrm>
          <a:prstGeom prst="roundRect">
            <a:avLst/>
          </a:prstGeom>
          <a:noFill/>
          <a:ln>
            <a:solidFill>
              <a:srgbClr val="6B7C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4" name="Billede 23" descr="Et billede, der indeholder værktøj, cylinder, kuglepen/fjerpen/bås&#10;&#10;Automatisk genereret beskrivelse">
            <a:extLst>
              <a:ext uri="{FF2B5EF4-FFF2-40B4-BE49-F238E27FC236}">
                <a16:creationId xmlns:a16="http://schemas.microsoft.com/office/drawing/2014/main" id="{DA2550C3-CDD5-E0CE-AE31-F58C15E10B5A}"/>
              </a:ext>
            </a:extLst>
          </p:cNvPr>
          <p:cNvPicPr>
            <a:picLocks noChangeAspect="1"/>
          </p:cNvPicPr>
          <p:nvPr/>
        </p:nvPicPr>
        <p:blipFill rotWithShape="1">
          <a:blip r:embed="rId8">
            <a:extLst>
              <a:ext uri="{28A0092B-C50C-407E-A947-70E740481C1C}">
                <a14:useLocalDpi xmlns:a14="http://schemas.microsoft.com/office/drawing/2010/main" val="0"/>
              </a:ext>
            </a:extLst>
          </a:blip>
          <a:srcRect t="41021"/>
          <a:stretch/>
        </p:blipFill>
        <p:spPr>
          <a:xfrm>
            <a:off x="6537127" y="4928988"/>
            <a:ext cx="4627230" cy="2031325"/>
          </a:xfrm>
          <a:prstGeom prst="rect">
            <a:avLst/>
          </a:prstGeom>
        </p:spPr>
      </p:pic>
      <p:pic>
        <p:nvPicPr>
          <p:cNvPr id="10" name="Billede 9" descr="Et billede, der indeholder skærmbillede, Rektangel, kvadratisk, Font/skrifttype&#10;&#10;Automatisk genereret beskrivelse">
            <a:extLst>
              <a:ext uri="{FF2B5EF4-FFF2-40B4-BE49-F238E27FC236}">
                <a16:creationId xmlns:a16="http://schemas.microsoft.com/office/drawing/2014/main" id="{F1D2B21B-5D48-3A8D-D152-03B7EC017BE1}"/>
              </a:ext>
            </a:extLst>
          </p:cNvPr>
          <p:cNvPicPr>
            <a:picLocks noChangeAspect="1"/>
          </p:cNvPicPr>
          <p:nvPr/>
        </p:nvPicPr>
        <p:blipFill rotWithShape="1">
          <a:blip r:embed="rId9">
            <a:extLst>
              <a:ext uri="{28A0092B-C50C-407E-A947-70E740481C1C}">
                <a14:useLocalDpi xmlns:a14="http://schemas.microsoft.com/office/drawing/2010/main" val="0"/>
              </a:ext>
            </a:extLst>
          </a:blip>
          <a:srcRect l="6385" t="26078" r="80937" b="57289"/>
          <a:stretch/>
        </p:blipFill>
        <p:spPr>
          <a:xfrm>
            <a:off x="9794056" y="3028170"/>
            <a:ext cx="1159135" cy="1140644"/>
          </a:xfrm>
          <a:prstGeom prst="rect">
            <a:avLst/>
          </a:prstGeom>
        </p:spPr>
      </p:pic>
      <p:pic>
        <p:nvPicPr>
          <p:cNvPr id="21" name="Billede 20" descr="Et billede, der indeholder skærmbillede, tekst, Rektangel, Font/skrifttype&#10;&#10;Automatisk genereret beskrivelse">
            <a:extLst>
              <a:ext uri="{FF2B5EF4-FFF2-40B4-BE49-F238E27FC236}">
                <a16:creationId xmlns:a16="http://schemas.microsoft.com/office/drawing/2014/main" id="{C0D8583E-CB5F-03DD-FEBA-76A00FA51C3A}"/>
              </a:ext>
            </a:extLst>
          </p:cNvPr>
          <p:cNvPicPr>
            <a:picLocks noChangeAspect="1"/>
          </p:cNvPicPr>
          <p:nvPr/>
        </p:nvPicPr>
        <p:blipFill rotWithShape="1">
          <a:blip r:embed="rId10">
            <a:extLst>
              <a:ext uri="{28A0092B-C50C-407E-A947-70E740481C1C}">
                <a14:useLocalDpi xmlns:a14="http://schemas.microsoft.com/office/drawing/2010/main" val="0"/>
              </a:ext>
            </a:extLst>
          </a:blip>
          <a:srcRect l="52878" t="25740" r="34472" b="57447"/>
          <a:stretch/>
        </p:blipFill>
        <p:spPr>
          <a:xfrm>
            <a:off x="10966572" y="3000990"/>
            <a:ext cx="1156593" cy="1153003"/>
          </a:xfrm>
          <a:prstGeom prst="rect">
            <a:avLst/>
          </a:prstGeom>
        </p:spPr>
      </p:pic>
      <p:pic>
        <p:nvPicPr>
          <p:cNvPr id="9" name="Billede 8" descr="Et billede, der indeholder skærmbillede, Font/skrifttype, cirkel, tekst&#10;&#10;Automatisk genereret beskrivelse">
            <a:extLst>
              <a:ext uri="{FF2B5EF4-FFF2-40B4-BE49-F238E27FC236}">
                <a16:creationId xmlns:a16="http://schemas.microsoft.com/office/drawing/2014/main" id="{88544953-CEF7-C67D-4E07-51C18F98E587}"/>
              </a:ext>
            </a:extLst>
          </p:cNvPr>
          <p:cNvPicPr>
            <a:picLocks noChangeAspect="1"/>
          </p:cNvPicPr>
          <p:nvPr/>
        </p:nvPicPr>
        <p:blipFill rotWithShape="1">
          <a:blip r:embed="rId11">
            <a:extLst>
              <a:ext uri="{28A0092B-C50C-407E-A947-70E740481C1C}">
                <a14:useLocalDpi xmlns:a14="http://schemas.microsoft.com/office/drawing/2010/main" val="0"/>
              </a:ext>
            </a:extLst>
          </a:blip>
          <a:srcRect l="58964" t="30645" r="15725" b="48971"/>
          <a:stretch/>
        </p:blipFill>
        <p:spPr>
          <a:xfrm>
            <a:off x="9902010" y="1834463"/>
            <a:ext cx="1787877" cy="1080000"/>
          </a:xfrm>
          <a:prstGeom prst="rect">
            <a:avLst/>
          </a:prstGeom>
        </p:spPr>
      </p:pic>
    </p:spTree>
    <p:extLst>
      <p:ext uri="{BB962C8B-B14F-4D97-AF65-F5344CB8AC3E}">
        <p14:creationId xmlns:p14="http://schemas.microsoft.com/office/powerpoint/2010/main" val="2706209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A70E844-3FAA-1374-8C7B-58C226FB5C44}"/>
              </a:ext>
            </a:extLst>
          </p:cNvPr>
          <p:cNvSpPr txBox="1">
            <a:spLocks/>
          </p:cNvSpPr>
          <p:nvPr/>
        </p:nvSpPr>
        <p:spPr>
          <a:xfrm>
            <a:off x="2791323" y="956430"/>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B7C81"/>
                </a:solidFill>
                <a:effectLst/>
                <a:uLnTx/>
                <a:uFillTx/>
                <a:latin typeface="Barlow" panose="00000500000000000000" pitchFamily="2" charset="0"/>
              </a:rPr>
              <a:t>  I-VIEW</a:t>
            </a:r>
            <a:endParaRPr kumimoji="0" lang="en-US" sz="2400" b="1" i="0" u="none" strike="noStrike" kern="1200" cap="none" spc="0" normalizeH="0" baseline="0" noProof="0" dirty="0">
              <a:ln>
                <a:noFill/>
              </a:ln>
              <a:solidFill>
                <a:srgbClr val="6B7C81"/>
              </a:solidFill>
              <a:effectLst/>
              <a:uLnTx/>
              <a:uFillTx/>
              <a:latin typeface="Barlow" panose="00000500000000000000" pitchFamily="2" charset="0"/>
            </a:endParaRPr>
          </a:p>
        </p:txBody>
      </p:sp>
      <p:cxnSp>
        <p:nvCxnSpPr>
          <p:cNvPr id="3" name="Lige forbindelse 2">
            <a:extLst>
              <a:ext uri="{FF2B5EF4-FFF2-40B4-BE49-F238E27FC236}">
                <a16:creationId xmlns:a16="http://schemas.microsoft.com/office/drawing/2014/main" id="{533A2D21-ACE9-F377-75E4-1316FC9B873D}"/>
              </a:ext>
            </a:extLst>
          </p:cNvPr>
          <p:cNvCxnSpPr/>
          <p:nvPr/>
        </p:nvCxnSpPr>
        <p:spPr>
          <a:xfrm>
            <a:off x="3081867" y="1501862"/>
            <a:ext cx="8517467"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kstfelt 3">
            <a:extLst>
              <a:ext uri="{FF2B5EF4-FFF2-40B4-BE49-F238E27FC236}">
                <a16:creationId xmlns:a16="http://schemas.microsoft.com/office/drawing/2014/main" id="{9AAC0F2D-8900-20ED-4FA2-487A0D1AEEF5}"/>
              </a:ext>
            </a:extLst>
          </p:cNvPr>
          <p:cNvSpPr txBox="1"/>
          <p:nvPr/>
        </p:nvSpPr>
        <p:spPr>
          <a:xfrm>
            <a:off x="6542687" y="2682001"/>
            <a:ext cx="2881074" cy="2031325"/>
          </a:xfrm>
          <a:prstGeom prst="rect">
            <a:avLst/>
          </a:prstGeom>
          <a:noFill/>
        </p:spPr>
        <p:txBody>
          <a:bodyPr wrap="square" lIns="91440" tIns="45720" rIns="91440" bIns="45720" rtlCol="0" anchor="t">
            <a:spAutoFit/>
          </a:bodyPr>
          <a:lstStyle/>
          <a:p>
            <a:pPr>
              <a:defRPr/>
            </a:pPr>
            <a:r>
              <a:rPr lang="da-DK" sz="1400" b="1" dirty="0">
                <a:solidFill>
                  <a:srgbClr val="6B7C81"/>
                </a:solidFill>
                <a:latin typeface="Barlow" panose="00000500000000000000" pitchFamily="2" charset="0"/>
              </a:rPr>
              <a:t>LED </a:t>
            </a:r>
            <a:r>
              <a:rPr lang="da-DK" sz="1400" b="1" dirty="0" err="1">
                <a:solidFill>
                  <a:srgbClr val="6B7C81"/>
                </a:solidFill>
                <a:latin typeface="Barlow" panose="00000500000000000000" pitchFamily="2" charset="0"/>
              </a:rPr>
              <a:t>headlamp</a:t>
            </a:r>
            <a:r>
              <a:rPr lang="da-DK" sz="1400" b="1" dirty="0">
                <a:solidFill>
                  <a:srgbClr val="6B7C81"/>
                </a:solidFill>
                <a:latin typeface="Barlow" panose="00000500000000000000" pitchFamily="2" charset="0"/>
              </a:rPr>
              <a:t> with </a:t>
            </a: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on/off sensor</a:t>
            </a:r>
          </a:p>
          <a:p>
            <a:pPr>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40-400 </a:t>
            </a:r>
            <a:r>
              <a:rPr kumimoji="0" lang="en-GB" sz="1400" b="1" i="0" u="none" strike="noStrike" kern="1200" cap="none" spc="0" normalizeH="0" baseline="0" noProof="0" dirty="0" err="1">
                <a:ln>
                  <a:noFill/>
                </a:ln>
                <a:solidFill>
                  <a:srgbClr val="6B7C81"/>
                </a:solidFill>
                <a:effectLst/>
                <a:uLnTx/>
                <a:uFillTx/>
                <a:latin typeface="Barlow" panose="00000500000000000000" pitchFamily="2" charset="0"/>
              </a:rPr>
              <a:t>lm</a:t>
            </a:r>
            <a:endParaRPr kumimoji="0" lang="en-GB" sz="1400" b="1" i="0" u="none" strike="noStrike" kern="1200" cap="none" spc="0" normalizeH="0" baseline="0" noProof="0" dirty="0">
              <a:ln>
                <a:noFill/>
              </a:ln>
              <a:solidFill>
                <a:srgbClr val="6B7C81"/>
              </a:solidFill>
              <a:effectLst/>
              <a:uLnTx/>
              <a:uFillTx/>
              <a:latin typeface="Barlow" panose="00000500000000000000" pitchFamily="2" charset="0"/>
            </a:endParaRPr>
          </a:p>
          <a:p>
            <a:pPr>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12 LEDs</a:t>
            </a:r>
          </a:p>
          <a:p>
            <a:pPr>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IP65</a:t>
            </a:r>
            <a:endParaRPr lang="en-GB" sz="1400" b="1" dirty="0">
              <a:solidFill>
                <a:srgbClr val="6B7C81"/>
              </a:solidFill>
              <a:latin typeface="Barlow" panose="00000500000000000000" pitchFamily="2"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6B7C81"/>
                </a:solidFill>
                <a:effectLst/>
                <a:uLnTx/>
                <a:uFillTx/>
                <a:latin typeface="Barlow" panose="00000500000000000000" pitchFamily="2" charset="0"/>
              </a:rPr>
              <a:t>OPTILight</a:t>
            </a: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 functionality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6B7C81"/>
                </a:solidFill>
                <a:latin typeface="Barlow" panose="00000500000000000000" pitchFamily="2" charset="0"/>
              </a:rPr>
              <a:t>Ergonomic 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6B7C81"/>
                </a:solidFill>
                <a:latin typeface="Barlow" panose="00000500000000000000" pitchFamily="2" charset="0"/>
              </a:rPr>
              <a:t>Lightweight</a:t>
            </a:r>
          </a:p>
          <a:p>
            <a:pPr>
              <a:defRPr/>
            </a:pPr>
            <a:r>
              <a:rPr lang="en-US" sz="1400" b="1" dirty="0">
                <a:solidFill>
                  <a:srgbClr val="6B7C81"/>
                </a:solidFill>
                <a:latin typeface="Barlow" panose="00000500000000000000" pitchFamily="2" charset="0"/>
              </a:rPr>
              <a:t>Incl USB-C charging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6B7C81"/>
                </a:solidFill>
                <a:latin typeface="Barlow" panose="00000500000000000000" pitchFamily="2" charset="0"/>
              </a:rPr>
              <a:t> </a:t>
            </a:r>
          </a:p>
        </p:txBody>
      </p:sp>
      <p:cxnSp>
        <p:nvCxnSpPr>
          <p:cNvPr id="10" name="Lige forbindelse 9">
            <a:extLst>
              <a:ext uri="{FF2B5EF4-FFF2-40B4-BE49-F238E27FC236}">
                <a16:creationId xmlns:a16="http://schemas.microsoft.com/office/drawing/2014/main" id="{F7C0EAC5-7476-D2BC-C4DA-D4E78A9614F9}"/>
              </a:ext>
            </a:extLst>
          </p:cNvPr>
          <p:cNvCxnSpPr>
            <a:cxnSpLocks/>
          </p:cNvCxnSpPr>
          <p:nvPr/>
        </p:nvCxnSpPr>
        <p:spPr>
          <a:xfrm>
            <a:off x="9613582" y="1705559"/>
            <a:ext cx="0" cy="4991373"/>
          </a:xfrm>
          <a:prstGeom prst="line">
            <a:avLst/>
          </a:prstGeom>
          <a:ln w="28575" cap="rnd">
            <a:solidFill>
              <a:srgbClr val="6B7C81"/>
            </a:solidFill>
            <a:prstDash val="sysDash"/>
          </a:ln>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F3A5DB68-5FC3-E52F-BDD5-652A3E727F06}"/>
              </a:ext>
            </a:extLst>
          </p:cNvPr>
          <p:cNvSpPr txBox="1"/>
          <p:nvPr/>
        </p:nvSpPr>
        <p:spPr>
          <a:xfrm>
            <a:off x="5508610" y="3979242"/>
            <a:ext cx="8822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€71.90</a:t>
            </a:r>
          </a:p>
        </p:txBody>
      </p:sp>
      <p:sp>
        <p:nvSpPr>
          <p:cNvPr id="5" name="Tekstfelt 4">
            <a:extLst>
              <a:ext uri="{FF2B5EF4-FFF2-40B4-BE49-F238E27FC236}">
                <a16:creationId xmlns:a16="http://schemas.microsoft.com/office/drawing/2014/main" id="{4B845DAC-468C-F6F4-5C58-6B71D4F22EBD}"/>
              </a:ext>
            </a:extLst>
          </p:cNvPr>
          <p:cNvSpPr txBox="1"/>
          <p:nvPr/>
        </p:nvSpPr>
        <p:spPr>
          <a:xfrm>
            <a:off x="3815957" y="2118043"/>
            <a:ext cx="13960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03.6212 I-VIEW</a:t>
            </a:r>
          </a:p>
        </p:txBody>
      </p:sp>
      <p:sp>
        <p:nvSpPr>
          <p:cNvPr id="9" name="Tekstfelt 8">
            <a:extLst>
              <a:ext uri="{FF2B5EF4-FFF2-40B4-BE49-F238E27FC236}">
                <a16:creationId xmlns:a16="http://schemas.microsoft.com/office/drawing/2014/main" id="{D28E320C-0C8F-16AD-8875-73037D37DF9F}"/>
              </a:ext>
            </a:extLst>
          </p:cNvPr>
          <p:cNvSpPr txBox="1"/>
          <p:nvPr/>
        </p:nvSpPr>
        <p:spPr>
          <a:xfrm>
            <a:off x="3174755" y="4656991"/>
            <a:ext cx="1649794"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Present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1" name="Tekstfelt 10">
            <a:extLst>
              <a:ext uri="{FF2B5EF4-FFF2-40B4-BE49-F238E27FC236}">
                <a16:creationId xmlns:a16="http://schemas.microsoft.com/office/drawing/2014/main" id="{5D1FABC9-1288-2688-011B-34E59FDC56B0}"/>
              </a:ext>
            </a:extLst>
          </p:cNvPr>
          <p:cNvSpPr txBox="1"/>
          <p:nvPr/>
        </p:nvSpPr>
        <p:spPr>
          <a:xfrm>
            <a:off x="3815957" y="1886352"/>
            <a:ext cx="1232974"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New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pic>
        <p:nvPicPr>
          <p:cNvPr id="14" name="Billede 13" descr="Et billede, der indeholder se&#10;&#10;Automatisk genereret beskrivelse">
            <a:extLst>
              <a:ext uri="{FF2B5EF4-FFF2-40B4-BE49-F238E27FC236}">
                <a16:creationId xmlns:a16="http://schemas.microsoft.com/office/drawing/2014/main" id="{C57163BA-00B3-0234-1BBD-2BFB2E1BA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1867" y="5203736"/>
            <a:ext cx="2729667" cy="1564624"/>
          </a:xfrm>
          <a:prstGeom prst="rect">
            <a:avLst/>
          </a:prstGeom>
        </p:spPr>
      </p:pic>
      <p:sp>
        <p:nvSpPr>
          <p:cNvPr id="15" name="Tekstfelt 14">
            <a:extLst>
              <a:ext uri="{FF2B5EF4-FFF2-40B4-BE49-F238E27FC236}">
                <a16:creationId xmlns:a16="http://schemas.microsoft.com/office/drawing/2014/main" id="{617124AC-94CF-94ED-D541-5982C86735E6}"/>
              </a:ext>
            </a:extLst>
          </p:cNvPr>
          <p:cNvSpPr txBox="1"/>
          <p:nvPr/>
        </p:nvSpPr>
        <p:spPr>
          <a:xfrm>
            <a:off x="3174755" y="4888682"/>
            <a:ext cx="13960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03.5626 I-VIEW</a:t>
            </a:r>
          </a:p>
        </p:txBody>
      </p:sp>
      <p:pic>
        <p:nvPicPr>
          <p:cNvPr id="16" name="Billede 15">
            <a:extLst>
              <a:ext uri="{FF2B5EF4-FFF2-40B4-BE49-F238E27FC236}">
                <a16:creationId xmlns:a16="http://schemas.microsoft.com/office/drawing/2014/main" id="{F54E41AC-200F-9BD9-23A4-35BFF1B53BD0}"/>
              </a:ext>
            </a:extLst>
          </p:cNvPr>
          <p:cNvPicPr>
            <a:picLocks noChangeAspect="1"/>
          </p:cNvPicPr>
          <p:nvPr/>
        </p:nvPicPr>
        <p:blipFill rotWithShape="1">
          <a:blip r:embed="rId3">
            <a:extLst>
              <a:ext uri="{28A0092B-C50C-407E-A947-70E740481C1C}">
                <a14:useLocalDpi xmlns:a14="http://schemas.microsoft.com/office/drawing/2010/main" val="0"/>
              </a:ext>
            </a:extLst>
          </a:blip>
          <a:srcRect b="24302"/>
          <a:stretch/>
        </p:blipFill>
        <p:spPr>
          <a:xfrm>
            <a:off x="2578417" y="1030958"/>
            <a:ext cx="4202206" cy="3181001"/>
          </a:xfrm>
          <a:prstGeom prst="rect">
            <a:avLst/>
          </a:prstGeom>
        </p:spPr>
      </p:pic>
      <p:sp>
        <p:nvSpPr>
          <p:cNvPr id="12" name="Rektangel: afrundede hjørner 11">
            <a:extLst>
              <a:ext uri="{FF2B5EF4-FFF2-40B4-BE49-F238E27FC236}">
                <a16:creationId xmlns:a16="http://schemas.microsoft.com/office/drawing/2014/main" id="{C38E4266-87AD-00BF-06B9-B9C4F5CD03AA}"/>
              </a:ext>
            </a:extLst>
          </p:cNvPr>
          <p:cNvSpPr/>
          <p:nvPr/>
        </p:nvSpPr>
        <p:spPr>
          <a:xfrm>
            <a:off x="3061404" y="4534290"/>
            <a:ext cx="2881074" cy="2234069"/>
          </a:xfrm>
          <a:prstGeom prst="roundRect">
            <a:avLst/>
          </a:prstGeom>
          <a:noFill/>
          <a:ln>
            <a:solidFill>
              <a:srgbClr val="6B7C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3" name="Billede 12">
            <a:extLst>
              <a:ext uri="{FF2B5EF4-FFF2-40B4-BE49-F238E27FC236}">
                <a16:creationId xmlns:a16="http://schemas.microsoft.com/office/drawing/2014/main" id="{5BEEF3EE-2E6D-09F2-8E55-9D26CF0AE177}"/>
              </a:ext>
            </a:extLst>
          </p:cNvPr>
          <p:cNvPicPr>
            <a:picLocks noChangeAspect="1"/>
          </p:cNvPicPr>
          <p:nvPr/>
        </p:nvPicPr>
        <p:blipFill rotWithShape="1">
          <a:blip r:embed="rId3">
            <a:extLst>
              <a:ext uri="{28A0092B-C50C-407E-A947-70E740481C1C}">
                <a14:useLocalDpi xmlns:a14="http://schemas.microsoft.com/office/drawing/2010/main" val="0"/>
              </a:ext>
            </a:extLst>
          </a:blip>
          <a:srcRect l="61354" t="53457" r="23281" b="37813"/>
          <a:stretch/>
        </p:blipFill>
        <p:spPr>
          <a:xfrm>
            <a:off x="6851112" y="5250283"/>
            <a:ext cx="2264223" cy="1286361"/>
          </a:xfrm>
          <a:prstGeom prst="rect">
            <a:avLst/>
          </a:prstGeom>
        </p:spPr>
      </p:pic>
      <p:pic>
        <p:nvPicPr>
          <p:cNvPr id="17" name="Billede 16" descr="Et billede, der indeholder skærmbillede, Rektangel, kvadratisk, Font/skrifttype&#10;&#10;Automatisk genereret beskrivelse">
            <a:extLst>
              <a:ext uri="{FF2B5EF4-FFF2-40B4-BE49-F238E27FC236}">
                <a16:creationId xmlns:a16="http://schemas.microsoft.com/office/drawing/2014/main" id="{AA0904E5-54FD-EB19-51E7-A1F227849119}"/>
              </a:ext>
            </a:extLst>
          </p:cNvPr>
          <p:cNvPicPr>
            <a:picLocks noChangeAspect="1"/>
          </p:cNvPicPr>
          <p:nvPr/>
        </p:nvPicPr>
        <p:blipFill rotWithShape="1">
          <a:blip r:embed="rId4">
            <a:extLst>
              <a:ext uri="{28A0092B-C50C-407E-A947-70E740481C1C}">
                <a14:useLocalDpi xmlns:a14="http://schemas.microsoft.com/office/drawing/2010/main" val="0"/>
              </a:ext>
            </a:extLst>
          </a:blip>
          <a:srcRect l="68143" t="4686" r="19389" b="78101"/>
          <a:stretch/>
        </p:blipFill>
        <p:spPr>
          <a:xfrm>
            <a:off x="9710816" y="3731800"/>
            <a:ext cx="1140028" cy="1180505"/>
          </a:xfrm>
          <a:prstGeom prst="rect">
            <a:avLst/>
          </a:prstGeom>
        </p:spPr>
      </p:pic>
      <p:pic>
        <p:nvPicPr>
          <p:cNvPr id="20" name="Billede 19" descr="Et billede, der indeholder skærmbillede, tekst, Rektangel, Font/skrifttype&#10;&#10;Automatisk genereret beskrivelse">
            <a:extLst>
              <a:ext uri="{FF2B5EF4-FFF2-40B4-BE49-F238E27FC236}">
                <a16:creationId xmlns:a16="http://schemas.microsoft.com/office/drawing/2014/main" id="{7DA5B122-BDAC-90FB-78DB-65F86661E8D1}"/>
              </a:ext>
            </a:extLst>
          </p:cNvPr>
          <p:cNvPicPr>
            <a:picLocks noChangeAspect="1"/>
          </p:cNvPicPr>
          <p:nvPr/>
        </p:nvPicPr>
        <p:blipFill rotWithShape="1">
          <a:blip r:embed="rId5">
            <a:extLst>
              <a:ext uri="{28A0092B-C50C-407E-A947-70E740481C1C}">
                <a14:useLocalDpi xmlns:a14="http://schemas.microsoft.com/office/drawing/2010/main" val="0"/>
              </a:ext>
            </a:extLst>
          </a:blip>
          <a:srcRect l="35394" t="25506" r="51121" b="56959"/>
          <a:stretch/>
        </p:blipFill>
        <p:spPr>
          <a:xfrm>
            <a:off x="10842679" y="3686069"/>
            <a:ext cx="1232974" cy="1202613"/>
          </a:xfrm>
          <a:prstGeom prst="rect">
            <a:avLst/>
          </a:prstGeom>
        </p:spPr>
      </p:pic>
      <p:pic>
        <p:nvPicPr>
          <p:cNvPr id="8" name="Billede 7" descr="Et billede, der indeholder skærmbillede, Font/skrifttype, cirkel, tekst&#10;&#10;Automatisk genereret beskrivelse">
            <a:extLst>
              <a:ext uri="{FF2B5EF4-FFF2-40B4-BE49-F238E27FC236}">
                <a16:creationId xmlns:a16="http://schemas.microsoft.com/office/drawing/2014/main" id="{A67EAAE4-B3BA-EC8B-6EB0-EB3BC621D832}"/>
              </a:ext>
            </a:extLst>
          </p:cNvPr>
          <p:cNvPicPr>
            <a:picLocks noChangeAspect="1"/>
          </p:cNvPicPr>
          <p:nvPr/>
        </p:nvPicPr>
        <p:blipFill rotWithShape="1">
          <a:blip r:embed="rId6">
            <a:extLst>
              <a:ext uri="{28A0092B-C50C-407E-A947-70E740481C1C}">
                <a14:useLocalDpi xmlns:a14="http://schemas.microsoft.com/office/drawing/2010/main" val="0"/>
              </a:ext>
            </a:extLst>
          </a:blip>
          <a:srcRect l="5398" t="29528" r="69291" b="50088"/>
          <a:stretch/>
        </p:blipFill>
        <p:spPr>
          <a:xfrm>
            <a:off x="9956905" y="2582446"/>
            <a:ext cx="1787877" cy="1080000"/>
          </a:xfrm>
          <a:prstGeom prst="rect">
            <a:avLst/>
          </a:prstGeom>
        </p:spPr>
      </p:pic>
    </p:spTree>
    <p:extLst>
      <p:ext uri="{BB962C8B-B14F-4D97-AF65-F5344CB8AC3E}">
        <p14:creationId xmlns:p14="http://schemas.microsoft.com/office/powerpoint/2010/main" val="282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ge forbindelse 1">
            <a:extLst>
              <a:ext uri="{FF2B5EF4-FFF2-40B4-BE49-F238E27FC236}">
                <a16:creationId xmlns:a16="http://schemas.microsoft.com/office/drawing/2014/main" id="{307D0CFB-AC15-657D-8440-2FAE68589E1F}"/>
              </a:ext>
            </a:extLst>
          </p:cNvPr>
          <p:cNvCxnSpPr/>
          <p:nvPr/>
        </p:nvCxnSpPr>
        <p:spPr>
          <a:xfrm>
            <a:off x="3081867" y="1501862"/>
            <a:ext cx="8517467"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Tekstfelt 2">
            <a:extLst>
              <a:ext uri="{FF2B5EF4-FFF2-40B4-BE49-F238E27FC236}">
                <a16:creationId xmlns:a16="http://schemas.microsoft.com/office/drawing/2014/main" id="{ECE1DB96-C1E1-79F5-4854-660352184242}"/>
              </a:ext>
            </a:extLst>
          </p:cNvPr>
          <p:cNvSpPr txBox="1"/>
          <p:nvPr/>
        </p:nvSpPr>
        <p:spPr>
          <a:xfrm>
            <a:off x="7092394" y="2754005"/>
            <a:ext cx="2601734" cy="1384995"/>
          </a:xfrm>
          <a:prstGeom prst="rect">
            <a:avLst/>
          </a:prstGeom>
          <a:noFill/>
        </p:spPr>
        <p:txBody>
          <a:bodyPr wrap="square" lIns="91440" tIns="45720" rIns="91440" bIns="45720" rtlCol="0" anchor="t">
            <a:spAutoFit/>
          </a:bodyPr>
          <a:lstStyle/>
          <a:p>
            <a:pPr lvl="0">
              <a:defRPr/>
            </a:pPr>
            <a:r>
              <a:rPr kumimoji="0" lang="en-US" sz="1400" b="1" i="0" u="none" strike="noStrike" kern="1200" cap="none" spc="0" normalizeH="0" baseline="0" noProof="0" dirty="0">
                <a:ln>
                  <a:noFill/>
                </a:ln>
                <a:solidFill>
                  <a:srgbClr val="6B7C81"/>
                </a:solidFill>
                <a:effectLst/>
                <a:uLnTx/>
                <a:uFillTx/>
                <a:latin typeface="Barlow" panose="00000500000000000000" pitchFamily="2" charset="0"/>
              </a:rPr>
              <a:t>Compact LED floodlight</a:t>
            </a:r>
          </a:p>
          <a:p>
            <a:pPr lvl="0">
              <a:defRPr/>
            </a:pPr>
            <a:r>
              <a:rPr kumimoji="0" lang="en-US" sz="1400" b="1" i="0" u="none" strike="noStrike" kern="1200" cap="none" spc="0" normalizeH="0" baseline="0" noProof="0" dirty="0">
                <a:ln>
                  <a:noFill/>
                </a:ln>
                <a:solidFill>
                  <a:srgbClr val="6B7C81"/>
                </a:solidFill>
                <a:effectLst/>
                <a:uLnTx/>
                <a:uFillTx/>
                <a:latin typeface="Barlow" panose="00000500000000000000" pitchFamily="2" charset="0"/>
              </a:rPr>
              <a:t>100-1000 </a:t>
            </a:r>
            <a:r>
              <a:rPr kumimoji="0" lang="en-US" sz="1400" b="1" i="0" u="none" strike="noStrike" kern="1200" cap="none" spc="0" normalizeH="0" baseline="0" noProof="0" dirty="0" err="1">
                <a:ln>
                  <a:noFill/>
                </a:ln>
                <a:solidFill>
                  <a:srgbClr val="6B7C81"/>
                </a:solidFill>
                <a:effectLst/>
                <a:uLnTx/>
                <a:uFillTx/>
                <a:latin typeface="Barlow" panose="00000500000000000000" pitchFamily="2" charset="0"/>
              </a:rPr>
              <a:t>lm</a:t>
            </a:r>
            <a:endParaRPr kumimoji="0" lang="en-US" sz="1400" b="1" i="0" u="none" strike="noStrike" kern="1200" cap="none" spc="0" normalizeH="0" baseline="0" noProof="0" dirty="0">
              <a:ln>
                <a:noFill/>
              </a:ln>
              <a:solidFill>
                <a:srgbClr val="6B7C81"/>
              </a:solidFill>
              <a:effectLst/>
              <a:uLnTx/>
              <a:uFillTx/>
              <a:latin typeface="Barlow" panose="00000500000000000000" pitchFamily="2" charset="0"/>
            </a:endParaRPr>
          </a:p>
          <a:p>
            <a:pPr lvl="0">
              <a:defRPr/>
            </a:pPr>
            <a:r>
              <a:rPr kumimoji="0" lang="en-US" sz="1400" b="1" i="0" u="none" strike="noStrike" kern="1200" cap="none" spc="0" normalizeH="0" baseline="0" noProof="0" dirty="0">
                <a:ln>
                  <a:noFill/>
                </a:ln>
                <a:solidFill>
                  <a:srgbClr val="6B7C81"/>
                </a:solidFill>
                <a:effectLst/>
                <a:uLnTx/>
                <a:uFillTx/>
                <a:latin typeface="Barlow" panose="00000500000000000000" pitchFamily="2" charset="0"/>
              </a:rPr>
              <a:t>26 LEDs</a:t>
            </a:r>
          </a:p>
          <a:p>
            <a:pPr lvl="0">
              <a:defRPr/>
            </a:pPr>
            <a:r>
              <a:rPr kumimoji="0" lang="en-US" sz="1400" b="1" i="0" u="none" strike="noStrike" kern="1200" cap="none" spc="0" normalizeH="0" baseline="0" noProof="0" dirty="0">
                <a:ln>
                  <a:noFill/>
                </a:ln>
                <a:solidFill>
                  <a:srgbClr val="6B7C81"/>
                </a:solidFill>
                <a:effectLst/>
                <a:uLnTx/>
                <a:uFillTx/>
                <a:latin typeface="Barlow" panose="00000500000000000000" pitchFamily="2" charset="0"/>
              </a:rPr>
              <a:t>IP65</a:t>
            </a:r>
            <a:endParaRPr lang="en-US"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a:p>
            <a:pPr>
              <a:defRPr/>
            </a:pPr>
            <a:r>
              <a:rPr lang="en-US" sz="1400" b="1" dirty="0">
                <a:solidFill>
                  <a:srgbClr val="6B7C81"/>
                </a:solidFill>
                <a:latin typeface="Barlow" panose="00000500000000000000" pitchFamily="2" charset="0"/>
              </a:rPr>
              <a:t>Incl USB-C charging cable</a:t>
            </a:r>
          </a:p>
          <a:p>
            <a:pPr lvl="0">
              <a:defRPr/>
            </a:pPr>
            <a:endParaRPr lang="en-US"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cxnSp>
        <p:nvCxnSpPr>
          <p:cNvPr id="4" name="Lige forbindelse 3">
            <a:extLst>
              <a:ext uri="{FF2B5EF4-FFF2-40B4-BE49-F238E27FC236}">
                <a16:creationId xmlns:a16="http://schemas.microsoft.com/office/drawing/2014/main" id="{EE518539-4C79-08F2-E6F0-91827C6B6A47}"/>
              </a:ext>
            </a:extLst>
          </p:cNvPr>
          <p:cNvCxnSpPr>
            <a:cxnSpLocks/>
          </p:cNvCxnSpPr>
          <p:nvPr/>
        </p:nvCxnSpPr>
        <p:spPr>
          <a:xfrm>
            <a:off x="9613582" y="1705559"/>
            <a:ext cx="0" cy="4991373"/>
          </a:xfrm>
          <a:prstGeom prst="line">
            <a:avLst/>
          </a:prstGeom>
          <a:ln w="28575" cap="rnd">
            <a:solidFill>
              <a:srgbClr val="6B7C81"/>
            </a:solidFill>
            <a:prstDash val="sysDash"/>
          </a:ln>
        </p:spPr>
        <p:style>
          <a:lnRef idx="1">
            <a:schemeClr val="accent1"/>
          </a:lnRef>
          <a:fillRef idx="0">
            <a:schemeClr val="accent1"/>
          </a:fillRef>
          <a:effectRef idx="0">
            <a:schemeClr val="accent1"/>
          </a:effectRef>
          <a:fontRef idx="minor">
            <a:schemeClr val="tx1"/>
          </a:fontRef>
        </p:style>
      </p:cxnSp>
      <p:sp>
        <p:nvSpPr>
          <p:cNvPr id="5" name="Tekstfelt 4">
            <a:extLst>
              <a:ext uri="{FF2B5EF4-FFF2-40B4-BE49-F238E27FC236}">
                <a16:creationId xmlns:a16="http://schemas.microsoft.com/office/drawing/2014/main" id="{333638CC-F60A-E60F-9D40-CA373B5EDAFC}"/>
              </a:ext>
            </a:extLst>
          </p:cNvPr>
          <p:cNvSpPr txBox="1"/>
          <p:nvPr/>
        </p:nvSpPr>
        <p:spPr>
          <a:xfrm>
            <a:off x="5188833" y="2014970"/>
            <a:ext cx="1860905"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03.6200 NOVA MINI</a:t>
            </a:r>
          </a:p>
        </p:txBody>
      </p:sp>
      <p:sp>
        <p:nvSpPr>
          <p:cNvPr id="10" name="Title 2">
            <a:extLst>
              <a:ext uri="{FF2B5EF4-FFF2-40B4-BE49-F238E27FC236}">
                <a16:creationId xmlns:a16="http://schemas.microsoft.com/office/drawing/2014/main" id="{0505CC6F-14EC-66AD-EB3C-843593E543E2}"/>
              </a:ext>
            </a:extLst>
          </p:cNvPr>
          <p:cNvSpPr txBox="1">
            <a:spLocks/>
          </p:cNvSpPr>
          <p:nvPr/>
        </p:nvSpPr>
        <p:spPr>
          <a:xfrm>
            <a:off x="2965046" y="979241"/>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B7C81"/>
                </a:solidFill>
                <a:effectLst/>
                <a:uLnTx/>
                <a:uFillTx/>
                <a:latin typeface="Barlow" panose="00000500000000000000" pitchFamily="2" charset="0"/>
              </a:rPr>
              <a:t>NOVA MINI</a:t>
            </a:r>
            <a:endParaRPr kumimoji="0" lang="en-US" sz="2400" b="1" i="0" u="none" strike="noStrike" kern="1200" cap="none" spc="0" normalizeH="0" baseline="0" noProof="0" dirty="0">
              <a:ln>
                <a:noFill/>
              </a:ln>
              <a:solidFill>
                <a:srgbClr val="6B7C81"/>
              </a:solidFill>
              <a:effectLst/>
              <a:uLnTx/>
              <a:uFillTx/>
              <a:latin typeface="Barlow" panose="00000500000000000000" pitchFamily="2" charset="0"/>
            </a:endParaRPr>
          </a:p>
        </p:txBody>
      </p:sp>
      <p:pic>
        <p:nvPicPr>
          <p:cNvPr id="8" name="Billede 7" descr="Et billede, der indeholder skærmbillede, cirkel, ur, nat&#10;&#10;Automatisk genereret beskrivelse">
            <a:extLst>
              <a:ext uri="{FF2B5EF4-FFF2-40B4-BE49-F238E27FC236}">
                <a16:creationId xmlns:a16="http://schemas.microsoft.com/office/drawing/2014/main" id="{62387E88-EE6C-E6DC-9805-45C5CBFB3091}"/>
              </a:ext>
            </a:extLst>
          </p:cNvPr>
          <p:cNvPicPr>
            <a:picLocks noChangeAspect="1"/>
          </p:cNvPicPr>
          <p:nvPr/>
        </p:nvPicPr>
        <p:blipFill rotWithShape="1">
          <a:blip r:embed="rId2">
            <a:extLst>
              <a:ext uri="{28A0092B-C50C-407E-A947-70E740481C1C}">
                <a14:useLocalDpi xmlns:a14="http://schemas.microsoft.com/office/drawing/2010/main" val="0"/>
              </a:ext>
            </a:extLst>
          </a:blip>
          <a:srcRect l="29352" t="33755" r="25983" b="23581"/>
          <a:stretch/>
        </p:blipFill>
        <p:spPr>
          <a:xfrm>
            <a:off x="4712037" y="2122997"/>
            <a:ext cx="2801126" cy="2675630"/>
          </a:xfrm>
          <a:prstGeom prst="rect">
            <a:avLst/>
          </a:prstGeom>
        </p:spPr>
      </p:pic>
      <p:sp>
        <p:nvSpPr>
          <p:cNvPr id="11" name="Tekstfelt 10">
            <a:extLst>
              <a:ext uri="{FF2B5EF4-FFF2-40B4-BE49-F238E27FC236}">
                <a16:creationId xmlns:a16="http://schemas.microsoft.com/office/drawing/2014/main" id="{7F057ED8-8D1E-0052-4C05-031931881860}"/>
              </a:ext>
            </a:extLst>
          </p:cNvPr>
          <p:cNvSpPr txBox="1"/>
          <p:nvPr/>
        </p:nvSpPr>
        <p:spPr>
          <a:xfrm>
            <a:off x="6211680" y="4420410"/>
            <a:ext cx="8822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a:t>
            </a:r>
            <a:r>
              <a:rPr lang="da-DK" sz="1400" b="1" dirty="0">
                <a:solidFill>
                  <a:srgbClr val="6B7C81"/>
                </a:solidFill>
                <a:latin typeface="Barlow" panose="00000500000000000000" pitchFamily="2" charset="0"/>
              </a:rPr>
              <a:t>74</a:t>
            </a: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.90</a:t>
            </a:r>
          </a:p>
        </p:txBody>
      </p:sp>
      <p:pic>
        <p:nvPicPr>
          <p:cNvPr id="12" name="Billede 11" descr="Et billede, der indeholder cirkel, elektronik, Elektronisk enhed, skærmbillede&#10;&#10;Automatisk genereret beskrivelse">
            <a:extLst>
              <a:ext uri="{FF2B5EF4-FFF2-40B4-BE49-F238E27FC236}">
                <a16:creationId xmlns:a16="http://schemas.microsoft.com/office/drawing/2014/main" id="{F6837EFB-8FA2-D100-5990-26BBF5D99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0500" y="2598195"/>
            <a:ext cx="1661890" cy="1739445"/>
          </a:xfrm>
          <a:prstGeom prst="rect">
            <a:avLst/>
          </a:prstGeom>
        </p:spPr>
      </p:pic>
      <p:sp>
        <p:nvSpPr>
          <p:cNvPr id="13" name="Tekstfelt 12">
            <a:extLst>
              <a:ext uri="{FF2B5EF4-FFF2-40B4-BE49-F238E27FC236}">
                <a16:creationId xmlns:a16="http://schemas.microsoft.com/office/drawing/2014/main" id="{4902C3B5-8AB0-C0D1-6C9B-325A1C350DB8}"/>
              </a:ext>
            </a:extLst>
          </p:cNvPr>
          <p:cNvSpPr txBox="1"/>
          <p:nvPr/>
        </p:nvSpPr>
        <p:spPr>
          <a:xfrm>
            <a:off x="5188833" y="1751597"/>
            <a:ext cx="3212227"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New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4" name="Tekstfelt 13">
            <a:extLst>
              <a:ext uri="{FF2B5EF4-FFF2-40B4-BE49-F238E27FC236}">
                <a16:creationId xmlns:a16="http://schemas.microsoft.com/office/drawing/2014/main" id="{BD3628C5-0C86-1B17-F3D7-58E556D44D30}"/>
              </a:ext>
            </a:extLst>
          </p:cNvPr>
          <p:cNvSpPr txBox="1"/>
          <p:nvPr/>
        </p:nvSpPr>
        <p:spPr>
          <a:xfrm>
            <a:off x="3130742" y="1751597"/>
            <a:ext cx="1429444"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Present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5" name="Tekstfelt 14">
            <a:extLst>
              <a:ext uri="{FF2B5EF4-FFF2-40B4-BE49-F238E27FC236}">
                <a16:creationId xmlns:a16="http://schemas.microsoft.com/office/drawing/2014/main" id="{2E402CA7-B568-116B-9E6E-5C99F6E3CBF7}"/>
              </a:ext>
            </a:extLst>
          </p:cNvPr>
          <p:cNvSpPr txBox="1"/>
          <p:nvPr/>
        </p:nvSpPr>
        <p:spPr>
          <a:xfrm>
            <a:off x="3130742" y="2022586"/>
            <a:ext cx="1860905"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03.6010 NOVA MINI</a:t>
            </a:r>
          </a:p>
        </p:txBody>
      </p:sp>
      <p:sp>
        <p:nvSpPr>
          <p:cNvPr id="16" name="Tekstfelt 15">
            <a:extLst>
              <a:ext uri="{FF2B5EF4-FFF2-40B4-BE49-F238E27FC236}">
                <a16:creationId xmlns:a16="http://schemas.microsoft.com/office/drawing/2014/main" id="{E54A8C36-B258-9225-58C3-B67E6BE71780}"/>
              </a:ext>
            </a:extLst>
          </p:cNvPr>
          <p:cNvSpPr txBox="1"/>
          <p:nvPr/>
        </p:nvSpPr>
        <p:spPr>
          <a:xfrm>
            <a:off x="4010101" y="5238703"/>
            <a:ext cx="2601734" cy="1169551"/>
          </a:xfrm>
          <a:prstGeom prst="rect">
            <a:avLst/>
          </a:prstGeom>
          <a:noFill/>
        </p:spPr>
        <p:txBody>
          <a:bodyPr wrap="square" lIns="91440" tIns="45720" rIns="91440" bIns="45720" rtlCol="0" anchor="t">
            <a:spAutoFit/>
          </a:bodyPr>
          <a:lstStyle/>
          <a:p>
            <a:pPr lvl="0">
              <a:defRPr/>
            </a:pPr>
            <a:r>
              <a:rPr kumimoji="0" lang="en-US" sz="1400" b="1" i="0" u="none" strike="noStrike" kern="1200" cap="none" spc="0" normalizeH="0" baseline="0" noProof="0" dirty="0">
                <a:ln>
                  <a:noFill/>
                </a:ln>
                <a:solidFill>
                  <a:srgbClr val="6B7C81"/>
                </a:solidFill>
                <a:effectLst/>
                <a:uLnTx/>
                <a:uFillTx/>
                <a:latin typeface="Barlow" panose="00000500000000000000" pitchFamily="2" charset="0"/>
              </a:rPr>
              <a:t>SMART GRIP 4-in-1 system for a comfortable, firm hand grip and flexible positioning</a:t>
            </a:r>
          </a:p>
          <a:p>
            <a:pPr lvl="0">
              <a:defRPr/>
            </a:pPr>
            <a:endParaRPr lang="en-US"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a:p>
            <a:pPr lvl="0">
              <a:defRPr/>
            </a:pPr>
            <a:r>
              <a:rPr lang="en-US" sz="1400" b="1" i="0" u="none" strike="noStrike" kern="1200" cap="none" spc="0" normalizeH="0" baseline="0" noProof="0" dirty="0" err="1">
                <a:ln>
                  <a:noFill/>
                </a:ln>
                <a:solidFill>
                  <a:srgbClr val="6B7C81"/>
                </a:solidFill>
                <a:effectLst/>
                <a:uLnTx/>
                <a:uFillTx/>
                <a:latin typeface="Barlow" panose="00000500000000000000" pitchFamily="2" charset="0"/>
                <a:ea typeface="Calibri"/>
                <a:cs typeface="Calibri"/>
              </a:rPr>
              <a:t>OPTILight</a:t>
            </a:r>
            <a:r>
              <a:rPr lang="en-US"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 functionality</a:t>
            </a:r>
          </a:p>
        </p:txBody>
      </p:sp>
      <p:pic>
        <p:nvPicPr>
          <p:cNvPr id="18" name="Billede 17" descr="Et billede, der indeholder design&#10;&#10;Automatisk genereret beskrivelse med lav tillid">
            <a:extLst>
              <a:ext uri="{FF2B5EF4-FFF2-40B4-BE49-F238E27FC236}">
                <a16:creationId xmlns:a16="http://schemas.microsoft.com/office/drawing/2014/main" id="{48D4FD36-562B-6CCE-9B8C-0F1AD6411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3592" y="4484033"/>
            <a:ext cx="2509766" cy="2509766"/>
          </a:xfrm>
          <a:prstGeom prst="rect">
            <a:avLst/>
          </a:prstGeom>
        </p:spPr>
      </p:pic>
      <p:pic>
        <p:nvPicPr>
          <p:cNvPr id="9" name="Billede 8" descr="Et billede, der indeholder Font/skrifttype, logo, Grafik, symbol&#10;&#10;Automatisk genereret beskrivelse">
            <a:extLst>
              <a:ext uri="{FF2B5EF4-FFF2-40B4-BE49-F238E27FC236}">
                <a16:creationId xmlns:a16="http://schemas.microsoft.com/office/drawing/2014/main" id="{AE9D18CA-5C55-0065-BC36-251D0AF265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5994" y="4201245"/>
            <a:ext cx="1911662" cy="1433890"/>
          </a:xfrm>
          <a:prstGeom prst="rect">
            <a:avLst/>
          </a:prstGeom>
        </p:spPr>
      </p:pic>
      <p:pic>
        <p:nvPicPr>
          <p:cNvPr id="17" name="Billede 16" descr="Et billede, der indeholder Font/skrifttype, Grafik, logo, skærmbillede&#10;&#10;Automatisk genereret beskrivelse">
            <a:extLst>
              <a:ext uri="{FF2B5EF4-FFF2-40B4-BE49-F238E27FC236}">
                <a16:creationId xmlns:a16="http://schemas.microsoft.com/office/drawing/2014/main" id="{B6419F53-B856-279C-4891-A962347D1A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8233" y="5487907"/>
            <a:ext cx="1911662" cy="1433890"/>
          </a:xfrm>
          <a:prstGeom prst="rect">
            <a:avLst/>
          </a:prstGeom>
        </p:spPr>
      </p:pic>
      <p:sp>
        <p:nvSpPr>
          <p:cNvPr id="19" name="Rektangel: afrundede hjørner 18">
            <a:extLst>
              <a:ext uri="{FF2B5EF4-FFF2-40B4-BE49-F238E27FC236}">
                <a16:creationId xmlns:a16="http://schemas.microsoft.com/office/drawing/2014/main" id="{EB6656BD-7AA9-7B71-A9C5-4632C92478B9}"/>
              </a:ext>
            </a:extLst>
          </p:cNvPr>
          <p:cNvSpPr/>
          <p:nvPr/>
        </p:nvSpPr>
        <p:spPr>
          <a:xfrm>
            <a:off x="3029369" y="1669062"/>
            <a:ext cx="1971336" cy="2814970"/>
          </a:xfrm>
          <a:prstGeom prst="roundRect">
            <a:avLst/>
          </a:prstGeom>
          <a:noFill/>
          <a:ln>
            <a:solidFill>
              <a:srgbClr val="6B7C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0" name="Billede 19" descr="Et billede, der indeholder skærmbillede, Rektangel, kvadratisk, Font/skrifttype&#10;&#10;Automatisk genereret beskrivelse">
            <a:extLst>
              <a:ext uri="{FF2B5EF4-FFF2-40B4-BE49-F238E27FC236}">
                <a16:creationId xmlns:a16="http://schemas.microsoft.com/office/drawing/2014/main" id="{EC26D273-EEEA-3E0D-EDFB-419D04D06406}"/>
              </a:ext>
            </a:extLst>
          </p:cNvPr>
          <p:cNvPicPr>
            <a:picLocks noChangeAspect="1"/>
          </p:cNvPicPr>
          <p:nvPr/>
        </p:nvPicPr>
        <p:blipFill rotWithShape="1">
          <a:blip r:embed="rId7">
            <a:extLst>
              <a:ext uri="{28A0092B-C50C-407E-A947-70E740481C1C}">
                <a14:useLocalDpi xmlns:a14="http://schemas.microsoft.com/office/drawing/2010/main" val="0"/>
              </a:ext>
            </a:extLst>
          </a:blip>
          <a:srcRect l="5609" t="4796" r="80705" b="78101"/>
          <a:stretch/>
        </p:blipFill>
        <p:spPr>
          <a:xfrm>
            <a:off x="9694128" y="2957784"/>
            <a:ext cx="1251285" cy="1172999"/>
          </a:xfrm>
          <a:prstGeom prst="rect">
            <a:avLst/>
          </a:prstGeom>
        </p:spPr>
      </p:pic>
      <p:pic>
        <p:nvPicPr>
          <p:cNvPr id="23" name="Billede 22" descr="Et billede, der indeholder skærmbillede, tekst, Rektangel, Font/skrifttype&#10;&#10;Automatisk genereret beskrivelse">
            <a:extLst>
              <a:ext uri="{FF2B5EF4-FFF2-40B4-BE49-F238E27FC236}">
                <a16:creationId xmlns:a16="http://schemas.microsoft.com/office/drawing/2014/main" id="{E66EAE51-11B5-61A3-769E-C85691367DE3}"/>
              </a:ext>
            </a:extLst>
          </p:cNvPr>
          <p:cNvPicPr>
            <a:picLocks noChangeAspect="1"/>
          </p:cNvPicPr>
          <p:nvPr/>
        </p:nvPicPr>
        <p:blipFill rotWithShape="1">
          <a:blip r:embed="rId8">
            <a:extLst>
              <a:ext uri="{28A0092B-C50C-407E-A947-70E740481C1C}">
                <a14:useLocalDpi xmlns:a14="http://schemas.microsoft.com/office/drawing/2010/main" val="0"/>
              </a:ext>
            </a:extLst>
          </a:blip>
          <a:srcRect l="6112" t="4796" r="80616" b="78101"/>
          <a:stretch/>
        </p:blipFill>
        <p:spPr>
          <a:xfrm>
            <a:off x="10912594" y="2957784"/>
            <a:ext cx="1213446" cy="1172999"/>
          </a:xfrm>
          <a:prstGeom prst="rect">
            <a:avLst/>
          </a:prstGeom>
        </p:spPr>
      </p:pic>
      <p:pic>
        <p:nvPicPr>
          <p:cNvPr id="21" name="Billede 20" descr="Et billede, der indeholder skærmbillede, Font/skrifttype, cirkel, tekst&#10;&#10;Automatisk genereret beskrivelse">
            <a:extLst>
              <a:ext uri="{FF2B5EF4-FFF2-40B4-BE49-F238E27FC236}">
                <a16:creationId xmlns:a16="http://schemas.microsoft.com/office/drawing/2014/main" id="{87DB3EAC-00FF-9979-0550-913DED10E385}"/>
              </a:ext>
            </a:extLst>
          </p:cNvPr>
          <p:cNvPicPr>
            <a:picLocks noChangeAspect="1"/>
          </p:cNvPicPr>
          <p:nvPr/>
        </p:nvPicPr>
        <p:blipFill rotWithShape="1">
          <a:blip r:embed="rId9">
            <a:extLst>
              <a:ext uri="{28A0092B-C50C-407E-A947-70E740481C1C}">
                <a14:useLocalDpi xmlns:a14="http://schemas.microsoft.com/office/drawing/2010/main" val="0"/>
              </a:ext>
            </a:extLst>
          </a:blip>
          <a:srcRect l="33813" t="7719" r="40876" b="71897"/>
          <a:stretch/>
        </p:blipFill>
        <p:spPr>
          <a:xfrm>
            <a:off x="9975057" y="1786051"/>
            <a:ext cx="1787877" cy="1080000"/>
          </a:xfrm>
          <a:prstGeom prst="rect">
            <a:avLst/>
          </a:prstGeom>
        </p:spPr>
      </p:pic>
    </p:spTree>
    <p:extLst>
      <p:ext uri="{BB962C8B-B14F-4D97-AF65-F5344CB8AC3E}">
        <p14:creationId xmlns:p14="http://schemas.microsoft.com/office/powerpoint/2010/main" val="3259760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0AC854E-244A-3840-81B5-A062ADC7D06C}"/>
              </a:ext>
            </a:extLst>
          </p:cNvPr>
          <p:cNvSpPr txBox="1">
            <a:spLocks/>
          </p:cNvSpPr>
          <p:nvPr/>
        </p:nvSpPr>
        <p:spPr>
          <a:xfrm>
            <a:off x="2840000" y="982529"/>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B7C81"/>
                </a:solidFill>
                <a:effectLst/>
                <a:uLnTx/>
                <a:uFillTx/>
                <a:latin typeface="Barlow" panose="00000500000000000000" pitchFamily="2" charset="0"/>
              </a:rPr>
              <a:t>  </a:t>
            </a:r>
            <a:r>
              <a:rPr lang="en-GB" sz="2800" b="1" dirty="0">
                <a:solidFill>
                  <a:srgbClr val="6B7C81"/>
                </a:solidFill>
                <a:latin typeface="Barlow" panose="00000500000000000000" pitchFamily="2" charset="0"/>
              </a:rPr>
              <a:t>NOVA R</a:t>
            </a:r>
            <a:endParaRPr kumimoji="0" lang="en-US" sz="2400" b="1" i="0" u="none" strike="noStrike" kern="1200" cap="none" spc="0" normalizeH="0" baseline="0" noProof="0" dirty="0">
              <a:ln>
                <a:noFill/>
              </a:ln>
              <a:solidFill>
                <a:srgbClr val="6B7C81"/>
              </a:solidFill>
              <a:effectLst/>
              <a:uLnTx/>
              <a:uFillTx/>
              <a:latin typeface="Barlow" panose="00000500000000000000" pitchFamily="2" charset="0"/>
            </a:endParaRPr>
          </a:p>
        </p:txBody>
      </p:sp>
      <p:cxnSp>
        <p:nvCxnSpPr>
          <p:cNvPr id="3" name="Lige forbindelse 2">
            <a:extLst>
              <a:ext uri="{FF2B5EF4-FFF2-40B4-BE49-F238E27FC236}">
                <a16:creationId xmlns:a16="http://schemas.microsoft.com/office/drawing/2014/main" id="{AD8664E9-4C44-68B1-145B-B45DDABB9F09}"/>
              </a:ext>
            </a:extLst>
          </p:cNvPr>
          <p:cNvCxnSpPr/>
          <p:nvPr/>
        </p:nvCxnSpPr>
        <p:spPr>
          <a:xfrm>
            <a:off x="3081867" y="1501862"/>
            <a:ext cx="8517467"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kstfelt 3">
            <a:extLst>
              <a:ext uri="{FF2B5EF4-FFF2-40B4-BE49-F238E27FC236}">
                <a16:creationId xmlns:a16="http://schemas.microsoft.com/office/drawing/2014/main" id="{CECCB481-2E10-E8E2-0D7B-11E789FB3584}"/>
              </a:ext>
            </a:extLst>
          </p:cNvPr>
          <p:cNvSpPr txBox="1"/>
          <p:nvPr/>
        </p:nvSpPr>
        <p:spPr>
          <a:xfrm>
            <a:off x="7299289" y="2410584"/>
            <a:ext cx="2572458" cy="181588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Universal</a:t>
            </a:r>
            <a:r>
              <a:rPr lang="en-GB" sz="1400" b="1" dirty="0">
                <a:solidFill>
                  <a:srgbClr val="6B7C81"/>
                </a:solidFill>
                <a:latin typeface="Barlow" panose="00000500000000000000" pitchFamily="2" charset="0"/>
              </a:rPr>
              <a:t> </a:t>
            </a: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LED work light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200-2000 </a:t>
            </a:r>
            <a:r>
              <a:rPr kumimoji="0" lang="en-GB" sz="1400" b="1" i="0" u="none" strike="noStrike" kern="1200" cap="none" spc="0" normalizeH="0" baseline="0" noProof="0" dirty="0" err="1">
                <a:ln>
                  <a:noFill/>
                </a:ln>
                <a:solidFill>
                  <a:srgbClr val="6B7C81"/>
                </a:solidFill>
                <a:effectLst/>
                <a:uLnTx/>
                <a:uFillTx/>
                <a:latin typeface="Barlow" panose="00000500000000000000" pitchFamily="2" charset="0"/>
              </a:rPr>
              <a:t>lm</a:t>
            </a:r>
            <a:endParaRPr kumimoji="0" lang="en-GB" sz="1400" b="1" i="0" u="none" strike="noStrike" kern="1200" cap="none" spc="0" normalizeH="0" baseline="0" noProof="0" dirty="0">
              <a:ln>
                <a:noFill/>
              </a:ln>
              <a:solidFill>
                <a:srgbClr val="6B7C81"/>
              </a:solidFill>
              <a:effectLst/>
              <a:uLnTx/>
              <a:uFillTx/>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44 LEDs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IP67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6B7C81"/>
                </a:solidFill>
                <a:effectLst/>
                <a:uLnTx/>
                <a:uFillTx/>
                <a:latin typeface="Barlow" panose="00000500000000000000" pitchFamily="2" charset="0"/>
              </a:rPr>
              <a:t>OPTILight</a:t>
            </a: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 functionality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Light dimmer function</a:t>
            </a:r>
          </a:p>
          <a:p>
            <a:pPr>
              <a:defRPr/>
            </a:pPr>
            <a:r>
              <a:rPr lang="en-US" sz="1400" b="1" dirty="0">
                <a:solidFill>
                  <a:srgbClr val="6B7C81"/>
                </a:solidFill>
                <a:latin typeface="Barlow" panose="00000500000000000000" pitchFamily="2" charset="0"/>
              </a:rPr>
              <a:t>Incl USB-C charging 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cxnSp>
        <p:nvCxnSpPr>
          <p:cNvPr id="5" name="Lige forbindelse 4">
            <a:extLst>
              <a:ext uri="{FF2B5EF4-FFF2-40B4-BE49-F238E27FC236}">
                <a16:creationId xmlns:a16="http://schemas.microsoft.com/office/drawing/2014/main" id="{D6EBA657-1964-78BE-6813-EFEBA8E7AA25}"/>
              </a:ext>
            </a:extLst>
          </p:cNvPr>
          <p:cNvCxnSpPr>
            <a:cxnSpLocks/>
          </p:cNvCxnSpPr>
          <p:nvPr/>
        </p:nvCxnSpPr>
        <p:spPr>
          <a:xfrm>
            <a:off x="9613582" y="1705559"/>
            <a:ext cx="0" cy="4991373"/>
          </a:xfrm>
          <a:prstGeom prst="line">
            <a:avLst/>
          </a:prstGeom>
          <a:ln w="28575" cap="rnd">
            <a:solidFill>
              <a:srgbClr val="6B7C81"/>
            </a:solidFill>
            <a:prstDash val="sysDash"/>
          </a:ln>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82704956-7AC0-674F-6E00-D3B1DD8E4F23}"/>
              </a:ext>
            </a:extLst>
          </p:cNvPr>
          <p:cNvSpPr txBox="1"/>
          <p:nvPr/>
        </p:nvSpPr>
        <p:spPr>
          <a:xfrm>
            <a:off x="5225423" y="2014483"/>
            <a:ext cx="1818379"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03.6201 NOVA R</a:t>
            </a:r>
          </a:p>
        </p:txBody>
      </p:sp>
      <p:pic>
        <p:nvPicPr>
          <p:cNvPr id="9" name="Billede 8" descr="Et billede, der indeholder cirkel, elektronik, skærmbillede, ur&#10;&#10;Automatisk genereret beskrivelse">
            <a:extLst>
              <a:ext uri="{FF2B5EF4-FFF2-40B4-BE49-F238E27FC236}">
                <a16:creationId xmlns:a16="http://schemas.microsoft.com/office/drawing/2014/main" id="{011F1459-45EC-9FAD-698F-7F94F8B1BF3B}"/>
              </a:ext>
            </a:extLst>
          </p:cNvPr>
          <p:cNvPicPr>
            <a:picLocks noChangeAspect="1"/>
          </p:cNvPicPr>
          <p:nvPr/>
        </p:nvPicPr>
        <p:blipFill rotWithShape="1">
          <a:blip r:embed="rId3">
            <a:extLst>
              <a:ext uri="{28A0092B-C50C-407E-A947-70E740481C1C}">
                <a14:useLocalDpi xmlns:a14="http://schemas.microsoft.com/office/drawing/2010/main" val="0"/>
              </a:ext>
            </a:extLst>
          </a:blip>
          <a:srcRect l="21228" t="25282" r="21119" b="14769"/>
          <a:stretch/>
        </p:blipFill>
        <p:spPr>
          <a:xfrm>
            <a:off x="4933833" y="2322260"/>
            <a:ext cx="2429648" cy="2526444"/>
          </a:xfrm>
          <a:prstGeom prst="rect">
            <a:avLst/>
          </a:prstGeom>
        </p:spPr>
      </p:pic>
      <p:sp>
        <p:nvSpPr>
          <p:cNvPr id="32" name="Tekstfelt 31">
            <a:extLst>
              <a:ext uri="{FF2B5EF4-FFF2-40B4-BE49-F238E27FC236}">
                <a16:creationId xmlns:a16="http://schemas.microsoft.com/office/drawing/2014/main" id="{57B15C96-83F9-206B-B83B-90FAE6112810}"/>
              </a:ext>
            </a:extLst>
          </p:cNvPr>
          <p:cNvSpPr txBox="1"/>
          <p:nvPr/>
        </p:nvSpPr>
        <p:spPr>
          <a:xfrm>
            <a:off x="6180970" y="4680226"/>
            <a:ext cx="8822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a:t>
            </a:r>
            <a:r>
              <a:rPr lang="da-DK" sz="1400" b="1" dirty="0">
                <a:solidFill>
                  <a:srgbClr val="6B7C81"/>
                </a:solidFill>
                <a:latin typeface="Barlow" panose="00000500000000000000" pitchFamily="2" charset="0"/>
              </a:rPr>
              <a:t>104</a:t>
            </a:r>
            <a:r>
              <a:rPr kumimoji="0" lang="da-DK" sz="1400" b="1" i="0" u="none" strike="noStrike" kern="1200" cap="none" spc="0" normalizeH="0" baseline="0" noProof="0" dirty="0">
                <a:ln>
                  <a:noFill/>
                </a:ln>
                <a:solidFill>
                  <a:srgbClr val="6B7C81"/>
                </a:solidFill>
                <a:effectLst/>
                <a:uLnTx/>
                <a:uFillTx/>
                <a:latin typeface="Barlow" panose="00000500000000000000" pitchFamily="2" charset="0"/>
              </a:rPr>
              <a:t>.90</a:t>
            </a:r>
          </a:p>
        </p:txBody>
      </p:sp>
      <p:pic>
        <p:nvPicPr>
          <p:cNvPr id="11" name="Billede 10" descr="Et billede, der indeholder cirkel, elektronik, gadget, Elektronisk enhed&#10;&#10;Automatisk genereret beskrivelse">
            <a:extLst>
              <a:ext uri="{FF2B5EF4-FFF2-40B4-BE49-F238E27FC236}">
                <a16:creationId xmlns:a16="http://schemas.microsoft.com/office/drawing/2014/main" id="{AFD52E3D-70CD-3B76-19EF-79AF0C3E3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823" y="2677150"/>
            <a:ext cx="1957403" cy="2003076"/>
          </a:xfrm>
          <a:prstGeom prst="rect">
            <a:avLst/>
          </a:prstGeom>
        </p:spPr>
      </p:pic>
      <p:sp>
        <p:nvSpPr>
          <p:cNvPr id="12" name="Tekstfelt 11">
            <a:extLst>
              <a:ext uri="{FF2B5EF4-FFF2-40B4-BE49-F238E27FC236}">
                <a16:creationId xmlns:a16="http://schemas.microsoft.com/office/drawing/2014/main" id="{A2B97FC9-A01B-63AB-89FD-7454AF13E089}"/>
              </a:ext>
            </a:extLst>
          </p:cNvPr>
          <p:cNvSpPr txBox="1"/>
          <p:nvPr/>
        </p:nvSpPr>
        <p:spPr>
          <a:xfrm>
            <a:off x="5225423" y="1765958"/>
            <a:ext cx="3212227"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New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3" name="Tekstfelt 12">
            <a:extLst>
              <a:ext uri="{FF2B5EF4-FFF2-40B4-BE49-F238E27FC236}">
                <a16:creationId xmlns:a16="http://schemas.microsoft.com/office/drawing/2014/main" id="{AAC542E8-6A58-CB89-CEBF-1D49C82882F4}"/>
              </a:ext>
            </a:extLst>
          </p:cNvPr>
          <p:cNvSpPr txBox="1"/>
          <p:nvPr/>
        </p:nvSpPr>
        <p:spPr>
          <a:xfrm>
            <a:off x="3089800" y="1751597"/>
            <a:ext cx="1429444" cy="307777"/>
          </a:xfrm>
          <a:prstGeom prst="rect">
            <a:avLst/>
          </a:prstGeom>
          <a:noFill/>
        </p:spPr>
        <p:txBody>
          <a:bodyPr wrap="square" lIns="91440" tIns="45720" rIns="91440" bIns="45720" rtlCol="0" anchor="t">
            <a:spAutoFit/>
          </a:bodyPr>
          <a:lstStyle/>
          <a:p>
            <a:pPr>
              <a:defRPr/>
            </a:pPr>
            <a:r>
              <a:rPr lang="en-GB" sz="1400" b="1" dirty="0">
                <a:solidFill>
                  <a:srgbClr val="6B7C81"/>
                </a:solidFill>
                <a:latin typeface="Barlow" panose="00000500000000000000" pitchFamily="2" charset="0"/>
                <a:ea typeface="Calibri"/>
                <a:cs typeface="Calibri"/>
              </a:rPr>
              <a:t>Present</a:t>
            </a: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4" name="Tekstfelt 13">
            <a:extLst>
              <a:ext uri="{FF2B5EF4-FFF2-40B4-BE49-F238E27FC236}">
                <a16:creationId xmlns:a16="http://schemas.microsoft.com/office/drawing/2014/main" id="{2F2F63C0-8869-8E02-473C-090B9B0E6F0B}"/>
              </a:ext>
            </a:extLst>
          </p:cNvPr>
          <p:cNvSpPr txBox="1"/>
          <p:nvPr/>
        </p:nvSpPr>
        <p:spPr>
          <a:xfrm>
            <a:off x="3089800" y="2000835"/>
            <a:ext cx="1818379"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03.5456 NOVA R</a:t>
            </a:r>
          </a:p>
        </p:txBody>
      </p:sp>
      <p:sp>
        <p:nvSpPr>
          <p:cNvPr id="15" name="Tekstfelt 14">
            <a:extLst>
              <a:ext uri="{FF2B5EF4-FFF2-40B4-BE49-F238E27FC236}">
                <a16:creationId xmlns:a16="http://schemas.microsoft.com/office/drawing/2014/main" id="{AC127F5F-CD4F-5FDD-C7C7-C7632B271861}"/>
              </a:ext>
            </a:extLst>
          </p:cNvPr>
          <p:cNvSpPr txBox="1"/>
          <p:nvPr/>
        </p:nvSpPr>
        <p:spPr>
          <a:xfrm>
            <a:off x="3917101" y="5284817"/>
            <a:ext cx="2737382"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6B7C81"/>
                </a:solidFill>
                <a:effectLst/>
                <a:uLnTx/>
                <a:uFillTx/>
                <a:latin typeface="Barlow" panose="00000500000000000000" pitchFamily="2" charset="0"/>
              </a:rPr>
              <a:t>OPTILight</a:t>
            </a: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 functionality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Ergonomic and compact design</a:t>
            </a:r>
            <a:endParaRPr lang="en-GB" sz="1400" b="1" i="0" u="none" strike="noStrike" kern="1200" cap="none" spc="0" normalizeH="0" baseline="0" noProof="0" dirty="0">
              <a:ln>
                <a:noFill/>
              </a:ln>
              <a:solidFill>
                <a:srgbClr val="6B7C81"/>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u="none" strike="noStrike" kern="1200" cap="none" spc="0" normalizeH="0" baseline="0" noProof="0" dirty="0">
              <a:ln>
                <a:noFill/>
              </a:ln>
              <a:solidFill>
                <a:srgbClr val="6B7C81"/>
              </a:solidFill>
              <a:effectLst/>
              <a:uLnTx/>
              <a:uFillTx/>
              <a:latin typeface="Calibri"/>
              <a:ea typeface="Calibri"/>
              <a:cs typeface="Calibri"/>
            </a:endParaRPr>
          </a:p>
        </p:txBody>
      </p:sp>
      <p:pic>
        <p:nvPicPr>
          <p:cNvPr id="17" name="Billede 16" descr="Et billede, der indeholder design&#10;&#10;Automatisk genereret beskrivelse med lav tillid">
            <a:extLst>
              <a:ext uri="{FF2B5EF4-FFF2-40B4-BE49-F238E27FC236}">
                <a16:creationId xmlns:a16="http://schemas.microsoft.com/office/drawing/2014/main" id="{0160D8C2-2062-A5BA-E5F3-568133B3A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7104" y="4226466"/>
            <a:ext cx="2633841" cy="2633841"/>
          </a:xfrm>
          <a:prstGeom prst="rect">
            <a:avLst/>
          </a:prstGeom>
        </p:spPr>
      </p:pic>
      <p:pic>
        <p:nvPicPr>
          <p:cNvPr id="16" name="Billede 15" descr="Et billede, der indeholder Font/skrifttype, Grafik, logo, symbol&#10;&#10;Automatisk genereret beskrivelse">
            <a:extLst>
              <a:ext uri="{FF2B5EF4-FFF2-40B4-BE49-F238E27FC236}">
                <a16:creationId xmlns:a16="http://schemas.microsoft.com/office/drawing/2014/main" id="{8659F2C7-8626-C239-B10D-C6BE08F67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839" y="4230648"/>
            <a:ext cx="1911655" cy="1433884"/>
          </a:xfrm>
          <a:prstGeom prst="rect">
            <a:avLst/>
          </a:prstGeom>
        </p:spPr>
      </p:pic>
      <p:pic>
        <p:nvPicPr>
          <p:cNvPr id="18" name="Billede 17" descr="Et billede, der indeholder Font/skrifttype, Grafik, logo, skærmbillede&#10;&#10;Automatisk genereret beskrivelse">
            <a:extLst>
              <a:ext uri="{FF2B5EF4-FFF2-40B4-BE49-F238E27FC236}">
                <a16:creationId xmlns:a16="http://schemas.microsoft.com/office/drawing/2014/main" id="{9268CCF2-68FE-2A08-D408-C29A42507A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7262" y="5495633"/>
            <a:ext cx="1911662" cy="1433890"/>
          </a:xfrm>
          <a:prstGeom prst="rect">
            <a:avLst/>
          </a:prstGeom>
        </p:spPr>
      </p:pic>
      <p:sp>
        <p:nvSpPr>
          <p:cNvPr id="10" name="Rektangel: afrundede hjørner 9">
            <a:extLst>
              <a:ext uri="{FF2B5EF4-FFF2-40B4-BE49-F238E27FC236}">
                <a16:creationId xmlns:a16="http://schemas.microsoft.com/office/drawing/2014/main" id="{B8B19B34-5FC1-C94C-E8EC-05512A0685E8}"/>
              </a:ext>
            </a:extLst>
          </p:cNvPr>
          <p:cNvSpPr/>
          <p:nvPr/>
        </p:nvSpPr>
        <p:spPr>
          <a:xfrm>
            <a:off x="3029368" y="1669061"/>
            <a:ext cx="2073417" cy="3366959"/>
          </a:xfrm>
          <a:prstGeom prst="roundRect">
            <a:avLst/>
          </a:prstGeom>
          <a:noFill/>
          <a:ln>
            <a:solidFill>
              <a:srgbClr val="6B7C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descr="Et billede, der indeholder skærmbillede, Rektangel, kvadratisk, Font/skrifttype&#10;&#10;Automatisk genereret beskrivelse">
            <a:extLst>
              <a:ext uri="{FF2B5EF4-FFF2-40B4-BE49-F238E27FC236}">
                <a16:creationId xmlns:a16="http://schemas.microsoft.com/office/drawing/2014/main" id="{5D1EE0D3-7F3C-6B0D-7DB5-E94F5A21DCB0}"/>
              </a:ext>
            </a:extLst>
          </p:cNvPr>
          <p:cNvPicPr>
            <a:picLocks noChangeAspect="1"/>
          </p:cNvPicPr>
          <p:nvPr/>
        </p:nvPicPr>
        <p:blipFill rotWithShape="1">
          <a:blip r:embed="rId8">
            <a:extLst>
              <a:ext uri="{28A0092B-C50C-407E-A947-70E740481C1C}">
                <a14:useLocalDpi xmlns:a14="http://schemas.microsoft.com/office/drawing/2010/main" val="0"/>
              </a:ext>
            </a:extLst>
          </a:blip>
          <a:srcRect l="6385" t="26078" r="80937" b="57289"/>
          <a:stretch/>
        </p:blipFill>
        <p:spPr>
          <a:xfrm>
            <a:off x="9781615" y="3036467"/>
            <a:ext cx="1159135" cy="1140644"/>
          </a:xfrm>
          <a:prstGeom prst="rect">
            <a:avLst/>
          </a:prstGeom>
        </p:spPr>
      </p:pic>
      <p:pic>
        <p:nvPicPr>
          <p:cNvPr id="21" name="Billede 20" descr="Et billede, der indeholder skærmbillede, tekst, Rektangel, Font/skrifttype&#10;&#10;Automatisk genereret beskrivelse">
            <a:extLst>
              <a:ext uri="{FF2B5EF4-FFF2-40B4-BE49-F238E27FC236}">
                <a16:creationId xmlns:a16="http://schemas.microsoft.com/office/drawing/2014/main" id="{FCA21579-67AD-5DB8-8497-4BB712D36607}"/>
              </a:ext>
            </a:extLst>
          </p:cNvPr>
          <p:cNvPicPr>
            <a:picLocks noChangeAspect="1"/>
          </p:cNvPicPr>
          <p:nvPr/>
        </p:nvPicPr>
        <p:blipFill rotWithShape="1">
          <a:blip r:embed="rId9">
            <a:extLst>
              <a:ext uri="{28A0092B-C50C-407E-A947-70E740481C1C}">
                <a14:useLocalDpi xmlns:a14="http://schemas.microsoft.com/office/drawing/2010/main" val="0"/>
              </a:ext>
            </a:extLst>
          </a:blip>
          <a:srcRect l="21400" t="4678" r="65967" b="79297"/>
          <a:stretch/>
        </p:blipFill>
        <p:spPr>
          <a:xfrm>
            <a:off x="10913220" y="3012131"/>
            <a:ext cx="1155031" cy="1098978"/>
          </a:xfrm>
          <a:prstGeom prst="rect">
            <a:avLst/>
          </a:prstGeom>
        </p:spPr>
      </p:pic>
      <p:pic>
        <p:nvPicPr>
          <p:cNvPr id="19" name="Billede 18" descr="Et billede, der indeholder skærmbillede, Font/skrifttype, cirkel, tekst&#10;&#10;Automatisk genereret beskrivelse">
            <a:extLst>
              <a:ext uri="{FF2B5EF4-FFF2-40B4-BE49-F238E27FC236}">
                <a16:creationId xmlns:a16="http://schemas.microsoft.com/office/drawing/2014/main" id="{85412AAC-17D9-FDED-2361-A510752D0206}"/>
              </a:ext>
            </a:extLst>
          </p:cNvPr>
          <p:cNvPicPr>
            <a:picLocks noChangeAspect="1"/>
          </p:cNvPicPr>
          <p:nvPr/>
        </p:nvPicPr>
        <p:blipFill rotWithShape="1">
          <a:blip r:embed="rId10">
            <a:extLst>
              <a:ext uri="{28A0092B-C50C-407E-A947-70E740481C1C}">
                <a14:useLocalDpi xmlns:a14="http://schemas.microsoft.com/office/drawing/2010/main" val="0"/>
              </a:ext>
            </a:extLst>
          </a:blip>
          <a:srcRect l="34191" t="29061" r="40498" b="50555"/>
          <a:stretch/>
        </p:blipFill>
        <p:spPr>
          <a:xfrm>
            <a:off x="9975057" y="1770009"/>
            <a:ext cx="1787877" cy="1080000"/>
          </a:xfrm>
          <a:prstGeom prst="rect">
            <a:avLst/>
          </a:prstGeom>
        </p:spPr>
      </p:pic>
    </p:spTree>
    <p:extLst>
      <p:ext uri="{BB962C8B-B14F-4D97-AF65-F5344CB8AC3E}">
        <p14:creationId xmlns:p14="http://schemas.microsoft.com/office/powerpoint/2010/main" val="2794535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3CF84AA-A34B-7714-2B55-78DE06CEA03C}"/>
              </a:ext>
            </a:extLst>
          </p:cNvPr>
          <p:cNvSpPr txBox="1">
            <a:spLocks/>
          </p:cNvSpPr>
          <p:nvPr/>
        </p:nvSpPr>
        <p:spPr>
          <a:xfrm>
            <a:off x="2840000" y="982529"/>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800" b="1" dirty="0">
                <a:solidFill>
                  <a:srgbClr val="6B7C81"/>
                </a:solidFill>
                <a:latin typeface="Barlow" panose="00000500000000000000" pitchFamily="2" charset="0"/>
              </a:rPr>
              <a:t>FLOODLIGHTS WITH DUAL SYSTEM</a:t>
            </a:r>
            <a:endParaRPr kumimoji="0" lang="en-US" sz="2400" b="1" i="0" u="none" strike="noStrike" kern="1200" cap="none" spc="0" normalizeH="0" baseline="0" noProof="0" dirty="0">
              <a:ln>
                <a:noFill/>
              </a:ln>
              <a:solidFill>
                <a:srgbClr val="6B7C81"/>
              </a:solidFill>
              <a:effectLst/>
              <a:uLnTx/>
              <a:uFillTx/>
              <a:latin typeface="Barlow" panose="00000500000000000000" pitchFamily="2" charset="0"/>
            </a:endParaRPr>
          </a:p>
        </p:txBody>
      </p:sp>
      <p:cxnSp>
        <p:nvCxnSpPr>
          <p:cNvPr id="3" name="Lige forbindelse 2">
            <a:extLst>
              <a:ext uri="{FF2B5EF4-FFF2-40B4-BE49-F238E27FC236}">
                <a16:creationId xmlns:a16="http://schemas.microsoft.com/office/drawing/2014/main" id="{B868C55B-CA50-5600-6894-9C81597D0631}"/>
              </a:ext>
            </a:extLst>
          </p:cNvPr>
          <p:cNvCxnSpPr/>
          <p:nvPr/>
        </p:nvCxnSpPr>
        <p:spPr>
          <a:xfrm>
            <a:off x="2958579" y="1501862"/>
            <a:ext cx="8517467"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kstfelt 3">
            <a:extLst>
              <a:ext uri="{FF2B5EF4-FFF2-40B4-BE49-F238E27FC236}">
                <a16:creationId xmlns:a16="http://schemas.microsoft.com/office/drawing/2014/main" id="{DA35D5E1-23D7-B3A9-24EB-1B06C26D71E5}"/>
              </a:ext>
            </a:extLst>
          </p:cNvPr>
          <p:cNvSpPr txBox="1"/>
          <p:nvPr/>
        </p:nvSpPr>
        <p:spPr>
          <a:xfrm>
            <a:off x="7148550" y="2731152"/>
            <a:ext cx="2558043" cy="1169551"/>
          </a:xfrm>
          <a:prstGeom prst="rect">
            <a:avLst/>
          </a:prstGeom>
          <a:noFill/>
        </p:spPr>
        <p:txBody>
          <a:bodyPr wrap="square" lIns="91440" tIns="45720" rIns="91440" bIns="45720" rtlCol="0" anchor="t">
            <a:spAutoFit/>
          </a:bodyPr>
          <a:lstStyle/>
          <a:p>
            <a:pPr lvl="0">
              <a:defRPr/>
            </a:pPr>
            <a:r>
              <a:rPr lang="en-US" sz="1400" b="1" dirty="0">
                <a:solidFill>
                  <a:srgbClr val="6B7C81"/>
                </a:solidFill>
                <a:latin typeface="Barlow" panose="00000500000000000000" pitchFamily="2" charset="0"/>
              </a:rPr>
              <a:t>R</a:t>
            </a:r>
            <a:r>
              <a:rPr kumimoji="0" lang="en-US" sz="1400" b="1" i="0" u="none" strike="noStrike" kern="1200" cap="none" spc="0" normalizeH="0" baseline="0" noProof="0" dirty="0" err="1">
                <a:ln>
                  <a:noFill/>
                </a:ln>
                <a:solidFill>
                  <a:srgbClr val="6B7C81"/>
                </a:solidFill>
                <a:effectLst/>
                <a:uLnTx/>
                <a:uFillTx/>
                <a:latin typeface="Barlow" panose="00000500000000000000" pitchFamily="2" charset="0"/>
              </a:rPr>
              <a:t>echargeable</a:t>
            </a:r>
            <a:r>
              <a:rPr kumimoji="0" lang="en-US" sz="1400" b="1" i="0" u="none" strike="noStrike" kern="1200" cap="none" spc="0" normalizeH="0" baseline="0" noProof="0" dirty="0">
                <a:ln>
                  <a:noFill/>
                </a:ln>
                <a:solidFill>
                  <a:srgbClr val="6B7C81"/>
                </a:solidFill>
                <a:effectLst/>
                <a:uLnTx/>
                <a:uFillTx/>
                <a:latin typeface="Barlow" panose="00000500000000000000" pitchFamily="2" charset="0"/>
              </a:rPr>
              <a:t> and with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400-4000 </a:t>
            </a:r>
            <a:r>
              <a:rPr lang="en-US" sz="1400" b="1" dirty="0" err="1">
                <a:solidFill>
                  <a:srgbClr val="6B7C81"/>
                </a:solidFill>
                <a:latin typeface="Barlow" panose="00000500000000000000" pitchFamily="2" charset="0"/>
              </a:rPr>
              <a:t>lm</a:t>
            </a:r>
            <a:endParaRPr lang="en-US" sz="1400" b="1" dirty="0">
              <a:solidFill>
                <a:srgbClr val="6B7C81"/>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90 LEDs</a:t>
            </a:r>
          </a:p>
          <a:p>
            <a:pPr lvl="0">
              <a:defRPr/>
            </a:pPr>
            <a:r>
              <a:rPr lang="en-US"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Light dimmer function</a:t>
            </a:r>
          </a:p>
          <a:p>
            <a:pPr>
              <a:defRPr/>
            </a:pPr>
            <a:r>
              <a:rPr lang="en-US" sz="1400" b="1" dirty="0">
                <a:solidFill>
                  <a:srgbClr val="6B7C81"/>
                </a:solidFill>
                <a:latin typeface="Barlow" panose="00000500000000000000" pitchFamily="2" charset="0"/>
              </a:rPr>
              <a:t>IP67</a:t>
            </a:r>
          </a:p>
        </p:txBody>
      </p:sp>
      <p:pic>
        <p:nvPicPr>
          <p:cNvPr id="11" name="Billede 10" descr="Et billede, der indeholder cirkel, elektronik, Elektronisk enhed, kamera&#10;&#10;Automatisk genereret beskrivelse">
            <a:extLst>
              <a:ext uri="{FF2B5EF4-FFF2-40B4-BE49-F238E27FC236}">
                <a16:creationId xmlns:a16="http://schemas.microsoft.com/office/drawing/2014/main" id="{AF71B0AB-E585-C840-38C9-BF0E677E1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809" y="2100591"/>
            <a:ext cx="2596790" cy="2596790"/>
          </a:xfrm>
          <a:prstGeom prst="rect">
            <a:avLst/>
          </a:prstGeom>
        </p:spPr>
      </p:pic>
      <p:sp>
        <p:nvSpPr>
          <p:cNvPr id="13" name="Tekstfelt 12">
            <a:extLst>
              <a:ext uri="{FF2B5EF4-FFF2-40B4-BE49-F238E27FC236}">
                <a16:creationId xmlns:a16="http://schemas.microsoft.com/office/drawing/2014/main" id="{4C1D33EC-0D53-5FD7-AB78-F6640F65C00B}"/>
              </a:ext>
            </a:extLst>
          </p:cNvPr>
          <p:cNvSpPr txBox="1"/>
          <p:nvPr/>
        </p:nvSpPr>
        <p:spPr>
          <a:xfrm>
            <a:off x="6069709" y="4362943"/>
            <a:ext cx="8822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kern="1200" cap="none" spc="0" normalizeH="0" baseline="0" noProof="0" dirty="0">
                <a:ln>
                  <a:noFill/>
                </a:ln>
                <a:solidFill>
                  <a:srgbClr val="6B7C81"/>
                </a:solidFill>
                <a:effectLst/>
                <a:uLnTx/>
                <a:uFillTx/>
                <a:latin typeface="Calibri"/>
                <a:ea typeface="+mn-ea"/>
                <a:cs typeface="+mn-cs"/>
              </a:rPr>
              <a:t>€</a:t>
            </a:r>
            <a:r>
              <a:rPr lang="da-DK" sz="1400" b="1" dirty="0">
                <a:solidFill>
                  <a:srgbClr val="6B7C81"/>
                </a:solidFill>
                <a:latin typeface="Calibri"/>
              </a:rPr>
              <a:t>209</a:t>
            </a:r>
            <a:r>
              <a:rPr kumimoji="0" lang="da-DK" sz="1400" b="1" i="0" u="none" kern="1200" cap="none" spc="0" normalizeH="0" baseline="0" noProof="0" dirty="0">
                <a:ln>
                  <a:noFill/>
                </a:ln>
                <a:solidFill>
                  <a:srgbClr val="6B7C81"/>
                </a:solidFill>
                <a:effectLst/>
                <a:uLnTx/>
                <a:uFillTx/>
                <a:latin typeface="Calibri"/>
                <a:ea typeface="+mn-ea"/>
                <a:cs typeface="+mn-cs"/>
              </a:rPr>
              <a:t>.90</a:t>
            </a:r>
          </a:p>
        </p:txBody>
      </p:sp>
      <p:cxnSp>
        <p:nvCxnSpPr>
          <p:cNvPr id="14" name="Lige forbindelse 13">
            <a:extLst>
              <a:ext uri="{FF2B5EF4-FFF2-40B4-BE49-F238E27FC236}">
                <a16:creationId xmlns:a16="http://schemas.microsoft.com/office/drawing/2014/main" id="{1B8417D7-4169-DED9-CB50-A7E46EE6B2D5}"/>
              </a:ext>
            </a:extLst>
          </p:cNvPr>
          <p:cNvCxnSpPr>
            <a:cxnSpLocks/>
          </p:cNvCxnSpPr>
          <p:nvPr/>
        </p:nvCxnSpPr>
        <p:spPr>
          <a:xfrm>
            <a:off x="9613582" y="1705559"/>
            <a:ext cx="0" cy="4991373"/>
          </a:xfrm>
          <a:prstGeom prst="line">
            <a:avLst/>
          </a:prstGeom>
          <a:ln w="28575" cap="rnd">
            <a:solidFill>
              <a:srgbClr val="6B7C81"/>
            </a:solidFill>
            <a:prstDash val="sysDash"/>
          </a:ln>
        </p:spPr>
        <p:style>
          <a:lnRef idx="1">
            <a:schemeClr val="accent1"/>
          </a:lnRef>
          <a:fillRef idx="0">
            <a:schemeClr val="accent1"/>
          </a:fillRef>
          <a:effectRef idx="0">
            <a:schemeClr val="accent1"/>
          </a:effectRef>
          <a:fontRef idx="minor">
            <a:schemeClr val="tx1"/>
          </a:fontRef>
        </p:style>
      </p:cxnSp>
      <p:sp>
        <p:nvSpPr>
          <p:cNvPr id="8" name="Tekstfelt 7">
            <a:extLst>
              <a:ext uri="{FF2B5EF4-FFF2-40B4-BE49-F238E27FC236}">
                <a16:creationId xmlns:a16="http://schemas.microsoft.com/office/drawing/2014/main" id="{0BC117A3-A54D-AFD1-3DC7-46869BE31780}"/>
              </a:ext>
            </a:extLst>
          </p:cNvPr>
          <p:cNvSpPr txBox="1"/>
          <p:nvPr/>
        </p:nvSpPr>
        <p:spPr>
          <a:xfrm>
            <a:off x="5278011" y="1808407"/>
            <a:ext cx="1349298"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New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6" name="Tekstfelt 15">
            <a:extLst>
              <a:ext uri="{FF2B5EF4-FFF2-40B4-BE49-F238E27FC236}">
                <a16:creationId xmlns:a16="http://schemas.microsoft.com/office/drawing/2014/main" id="{0B6B5BDE-A745-644C-78F2-D8C35D42D6A9}"/>
              </a:ext>
            </a:extLst>
          </p:cNvPr>
          <p:cNvSpPr txBox="1"/>
          <p:nvPr/>
        </p:nvSpPr>
        <p:spPr>
          <a:xfrm>
            <a:off x="3145602" y="1808407"/>
            <a:ext cx="1429444" cy="307777"/>
          </a:xfrm>
          <a:prstGeom prst="rect">
            <a:avLst/>
          </a:prstGeom>
          <a:noFill/>
        </p:spPr>
        <p:txBody>
          <a:bodyPr wrap="square" lIns="91440" tIns="45720" rIns="91440" bIns="45720" rtlCol="0" anchor="t">
            <a:spAutoFit/>
          </a:bodyPr>
          <a:lstStyle/>
          <a:p>
            <a:pPr>
              <a:defRPr/>
            </a:pPr>
            <a:r>
              <a:rPr lang="en-GB" sz="1400" b="1" dirty="0">
                <a:solidFill>
                  <a:srgbClr val="6B7C81"/>
                </a:solidFill>
                <a:latin typeface="Barlow" panose="00000500000000000000" pitchFamily="2" charset="0"/>
                <a:ea typeface="Calibri"/>
                <a:cs typeface="Calibri"/>
              </a:rPr>
              <a:t>Present</a:t>
            </a: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8" name="Tekstfelt 17">
            <a:extLst>
              <a:ext uri="{FF2B5EF4-FFF2-40B4-BE49-F238E27FC236}">
                <a16:creationId xmlns:a16="http://schemas.microsoft.com/office/drawing/2014/main" id="{568EE3AB-73A7-6180-1B47-FA1A8AE8991E}"/>
              </a:ext>
            </a:extLst>
          </p:cNvPr>
          <p:cNvSpPr txBox="1"/>
          <p:nvPr/>
        </p:nvSpPr>
        <p:spPr>
          <a:xfrm>
            <a:off x="5278011" y="2069036"/>
            <a:ext cx="2205944"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03.6204 NOVA 4 C+R</a:t>
            </a:r>
            <a:endPar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9" name="Tekstfelt 18">
            <a:extLst>
              <a:ext uri="{FF2B5EF4-FFF2-40B4-BE49-F238E27FC236}">
                <a16:creationId xmlns:a16="http://schemas.microsoft.com/office/drawing/2014/main" id="{EDFB13E4-5B6D-6F97-9F17-B8A2177D1542}"/>
              </a:ext>
            </a:extLst>
          </p:cNvPr>
          <p:cNvSpPr txBox="1"/>
          <p:nvPr/>
        </p:nvSpPr>
        <p:spPr>
          <a:xfrm>
            <a:off x="3145602" y="2067694"/>
            <a:ext cx="2205944"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03.5441</a:t>
            </a: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 NOVA </a:t>
            </a:r>
            <a:r>
              <a:rPr lang="en-GB" sz="1400" b="1" dirty="0">
                <a:solidFill>
                  <a:srgbClr val="6B7C81"/>
                </a:solidFill>
                <a:latin typeface="Barlow" panose="00000500000000000000" pitchFamily="2" charset="0"/>
              </a:rPr>
              <a:t>4</a:t>
            </a: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K C+R</a:t>
            </a:r>
            <a:endPar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21" name="Tekstfelt 20">
            <a:extLst>
              <a:ext uri="{FF2B5EF4-FFF2-40B4-BE49-F238E27FC236}">
                <a16:creationId xmlns:a16="http://schemas.microsoft.com/office/drawing/2014/main" id="{F4D686A4-1661-9636-C90D-BA093D9C3D78}"/>
              </a:ext>
            </a:extLst>
          </p:cNvPr>
          <p:cNvSpPr txBox="1"/>
          <p:nvPr/>
        </p:nvSpPr>
        <p:spPr>
          <a:xfrm>
            <a:off x="3844541" y="5093754"/>
            <a:ext cx="2886642" cy="1169551"/>
          </a:xfrm>
          <a:prstGeom prst="rect">
            <a:avLst/>
          </a:prstGeom>
          <a:noFill/>
        </p:spPr>
        <p:txBody>
          <a:bodyPr wrap="square" lIns="91440" tIns="45720" rIns="91440" bIns="45720" rtlCol="0" anchor="t">
            <a:spAutoFit/>
          </a:bodyPr>
          <a:lstStyle/>
          <a:p>
            <a:pPr lvl="0">
              <a:defRPr/>
            </a:pPr>
            <a:r>
              <a:rPr lang="en-US" sz="1400" b="1" dirty="0" err="1">
                <a:solidFill>
                  <a:srgbClr val="6B7C81"/>
                </a:solidFill>
                <a:latin typeface="Barlow" panose="00000500000000000000" pitchFamily="2" charset="0"/>
              </a:rPr>
              <a:t>OPTILight</a:t>
            </a:r>
            <a:r>
              <a:rPr lang="en-US" sz="1400" b="1" dirty="0">
                <a:solidFill>
                  <a:srgbClr val="6B7C81"/>
                </a:solidFill>
                <a:latin typeface="Barlow" panose="00000500000000000000" pitchFamily="2" charset="0"/>
              </a:rPr>
              <a:t> functionality</a:t>
            </a:r>
          </a:p>
          <a:p>
            <a:pPr lvl="0">
              <a:defRPr/>
            </a:pPr>
            <a:r>
              <a:rPr lang="en-US" sz="1400" b="1" dirty="0">
                <a:solidFill>
                  <a:srgbClr val="6B7C81"/>
                </a:solidFill>
                <a:latin typeface="Barlow" panose="00000500000000000000" pitchFamily="2" charset="0"/>
              </a:rPr>
              <a:t>More convenient connecting/</a:t>
            </a:r>
            <a:br>
              <a:rPr lang="en-US" sz="1400" b="1" dirty="0">
                <a:solidFill>
                  <a:srgbClr val="6B7C81"/>
                </a:solidFill>
                <a:latin typeface="Barlow" panose="00000500000000000000" pitchFamily="2" charset="0"/>
              </a:rPr>
            </a:br>
            <a:r>
              <a:rPr lang="en-US" sz="1400" b="1" dirty="0">
                <a:solidFill>
                  <a:srgbClr val="6B7C81"/>
                </a:solidFill>
                <a:latin typeface="Barlow" panose="00000500000000000000" pitchFamily="2" charset="0"/>
              </a:rPr>
              <a:t>disconnecting of cable</a:t>
            </a:r>
          </a:p>
          <a:p>
            <a:pPr lvl="0">
              <a:defRPr/>
            </a:pPr>
            <a:r>
              <a:rPr lang="en-US" sz="1400" b="1" dirty="0">
                <a:solidFill>
                  <a:srgbClr val="6B7C81"/>
                </a:solidFill>
                <a:latin typeface="Barlow" panose="00000500000000000000" pitchFamily="2" charset="0"/>
              </a:rPr>
              <a:t>Easier handling and use of bracket</a:t>
            </a:r>
            <a:br>
              <a:rPr lang="en-US" sz="1400" b="1" dirty="0">
                <a:solidFill>
                  <a:srgbClr val="6B7C81"/>
                </a:solidFill>
                <a:latin typeface="Barlow" panose="00000500000000000000" pitchFamily="2" charset="0"/>
              </a:rPr>
            </a:b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Integrated carrying handle</a:t>
            </a:r>
          </a:p>
        </p:txBody>
      </p:sp>
      <p:pic>
        <p:nvPicPr>
          <p:cNvPr id="25" name="Billede 24" descr="Et billede, der indeholder gadget, elektronik, tekst, cirkel&#10;&#10;Automatisk genereret beskrivelse">
            <a:extLst>
              <a:ext uri="{FF2B5EF4-FFF2-40B4-BE49-F238E27FC236}">
                <a16:creationId xmlns:a16="http://schemas.microsoft.com/office/drawing/2014/main" id="{B07B81D9-D5D3-04D9-AAC4-D46906E94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1967" y="2533590"/>
            <a:ext cx="1881130" cy="1859904"/>
          </a:xfrm>
          <a:prstGeom prst="rect">
            <a:avLst/>
          </a:prstGeom>
        </p:spPr>
      </p:pic>
      <p:pic>
        <p:nvPicPr>
          <p:cNvPr id="20" name="Billede 19" descr="Et billede, der indeholder kamera&#10;&#10;Automatisk genereret beskrivelse">
            <a:extLst>
              <a:ext uri="{FF2B5EF4-FFF2-40B4-BE49-F238E27FC236}">
                <a16:creationId xmlns:a16="http://schemas.microsoft.com/office/drawing/2014/main" id="{D749A53B-C917-65BE-417C-87B38B9D1847}"/>
              </a:ext>
            </a:extLst>
          </p:cNvPr>
          <p:cNvPicPr>
            <a:picLocks noChangeAspect="1"/>
          </p:cNvPicPr>
          <p:nvPr/>
        </p:nvPicPr>
        <p:blipFill rotWithShape="1">
          <a:blip r:embed="rId5">
            <a:extLst>
              <a:ext uri="{28A0092B-C50C-407E-A947-70E740481C1C}">
                <a14:useLocalDpi xmlns:a14="http://schemas.microsoft.com/office/drawing/2010/main" val="0"/>
              </a:ext>
            </a:extLst>
          </a:blip>
          <a:srcRect r="44050"/>
          <a:stretch/>
        </p:blipFill>
        <p:spPr>
          <a:xfrm>
            <a:off x="6200560" y="3060068"/>
            <a:ext cx="3569850" cy="4783818"/>
          </a:xfrm>
          <a:prstGeom prst="rect">
            <a:avLst/>
          </a:prstGeom>
        </p:spPr>
      </p:pic>
      <p:sp>
        <p:nvSpPr>
          <p:cNvPr id="6" name="Rektangel: afrundede hjørner 5">
            <a:extLst>
              <a:ext uri="{FF2B5EF4-FFF2-40B4-BE49-F238E27FC236}">
                <a16:creationId xmlns:a16="http://schemas.microsoft.com/office/drawing/2014/main" id="{89FB5D60-2DAF-B9FB-B2D1-4A2B7B6CC4F8}"/>
              </a:ext>
            </a:extLst>
          </p:cNvPr>
          <p:cNvSpPr/>
          <p:nvPr/>
        </p:nvSpPr>
        <p:spPr>
          <a:xfrm>
            <a:off x="3029368" y="1669062"/>
            <a:ext cx="2116154" cy="3001658"/>
          </a:xfrm>
          <a:prstGeom prst="roundRect">
            <a:avLst/>
          </a:prstGeom>
          <a:noFill/>
          <a:ln>
            <a:solidFill>
              <a:srgbClr val="6B7C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7" name="Billede 16" descr="Et billede, der indeholder tekst, Font/skrifttype, Grafik, skærmbillede&#10;&#10;Automatisk genereret beskrivelse">
            <a:extLst>
              <a:ext uri="{FF2B5EF4-FFF2-40B4-BE49-F238E27FC236}">
                <a16:creationId xmlns:a16="http://schemas.microsoft.com/office/drawing/2014/main" id="{8128E1BE-B227-C99B-6C3F-1D4724788F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7395" y="5875471"/>
            <a:ext cx="1634542" cy="644291"/>
          </a:xfrm>
          <a:prstGeom prst="rect">
            <a:avLst/>
          </a:prstGeom>
        </p:spPr>
      </p:pic>
      <p:pic>
        <p:nvPicPr>
          <p:cNvPr id="7" name="Billede 6" descr="Et billede, der indeholder skærmbillede, Rektangel, kvadratisk, Font/skrifttype&#10;&#10;Automatisk genereret beskrivelse">
            <a:extLst>
              <a:ext uri="{FF2B5EF4-FFF2-40B4-BE49-F238E27FC236}">
                <a16:creationId xmlns:a16="http://schemas.microsoft.com/office/drawing/2014/main" id="{94F1E3C9-7D53-1884-7630-552E3C872CE0}"/>
              </a:ext>
            </a:extLst>
          </p:cNvPr>
          <p:cNvPicPr>
            <a:picLocks noChangeAspect="1"/>
          </p:cNvPicPr>
          <p:nvPr/>
        </p:nvPicPr>
        <p:blipFill rotWithShape="1">
          <a:blip r:embed="rId7">
            <a:extLst>
              <a:ext uri="{28A0092B-C50C-407E-A947-70E740481C1C}">
                <a14:useLocalDpi xmlns:a14="http://schemas.microsoft.com/office/drawing/2010/main" val="0"/>
              </a:ext>
            </a:extLst>
          </a:blip>
          <a:srcRect l="20436" t="25838" r="65498" b="57076"/>
          <a:stretch/>
        </p:blipFill>
        <p:spPr>
          <a:xfrm>
            <a:off x="9682054" y="2987563"/>
            <a:ext cx="1286077" cy="1171790"/>
          </a:xfrm>
          <a:prstGeom prst="rect">
            <a:avLst/>
          </a:prstGeom>
        </p:spPr>
      </p:pic>
      <p:pic>
        <p:nvPicPr>
          <p:cNvPr id="15" name="Billede 14" descr="Et billede, der indeholder skærmbillede, tekst, Rektangel, Font/skrifttype&#10;&#10;Automatisk genereret beskrivelse">
            <a:extLst>
              <a:ext uri="{FF2B5EF4-FFF2-40B4-BE49-F238E27FC236}">
                <a16:creationId xmlns:a16="http://schemas.microsoft.com/office/drawing/2014/main" id="{22529E84-F4E1-F2FD-5DC9-736B73C5E3B6}"/>
              </a:ext>
            </a:extLst>
          </p:cNvPr>
          <p:cNvPicPr>
            <a:picLocks noChangeAspect="1"/>
          </p:cNvPicPr>
          <p:nvPr/>
        </p:nvPicPr>
        <p:blipFill rotWithShape="1">
          <a:blip r:embed="rId8">
            <a:extLst>
              <a:ext uri="{28A0092B-C50C-407E-A947-70E740481C1C}">
                <a14:useLocalDpi xmlns:a14="http://schemas.microsoft.com/office/drawing/2010/main" val="0"/>
              </a:ext>
            </a:extLst>
          </a:blip>
          <a:srcRect l="52720" t="5263" r="33594" b="78101"/>
          <a:stretch/>
        </p:blipFill>
        <p:spPr>
          <a:xfrm>
            <a:off x="10894666" y="3042503"/>
            <a:ext cx="1251285" cy="1140913"/>
          </a:xfrm>
          <a:prstGeom prst="rect">
            <a:avLst/>
          </a:prstGeom>
        </p:spPr>
      </p:pic>
      <p:pic>
        <p:nvPicPr>
          <p:cNvPr id="5" name="Billede 4" descr="Et billede, der indeholder skærmbillede, Font/skrifttype, cirkel, tekst&#10;&#10;Automatisk genereret beskrivelse">
            <a:extLst>
              <a:ext uri="{FF2B5EF4-FFF2-40B4-BE49-F238E27FC236}">
                <a16:creationId xmlns:a16="http://schemas.microsoft.com/office/drawing/2014/main" id="{3610A59A-B5A2-59FC-3DF5-EB433CF265C3}"/>
              </a:ext>
            </a:extLst>
          </p:cNvPr>
          <p:cNvPicPr>
            <a:picLocks noChangeAspect="1"/>
          </p:cNvPicPr>
          <p:nvPr/>
        </p:nvPicPr>
        <p:blipFill rotWithShape="1">
          <a:blip r:embed="rId9">
            <a:extLst>
              <a:ext uri="{28A0092B-C50C-407E-A947-70E740481C1C}">
                <a14:useLocalDpi xmlns:a14="http://schemas.microsoft.com/office/drawing/2010/main" val="0"/>
              </a:ext>
            </a:extLst>
          </a:blip>
          <a:srcRect l="5484" t="52636" r="69205" b="26980"/>
          <a:stretch/>
        </p:blipFill>
        <p:spPr>
          <a:xfrm>
            <a:off x="9950994" y="1786051"/>
            <a:ext cx="1787877" cy="1080000"/>
          </a:xfrm>
          <a:prstGeom prst="rect">
            <a:avLst/>
          </a:prstGeom>
        </p:spPr>
      </p:pic>
    </p:spTree>
    <p:extLst>
      <p:ext uri="{BB962C8B-B14F-4D97-AF65-F5344CB8AC3E}">
        <p14:creationId xmlns:p14="http://schemas.microsoft.com/office/powerpoint/2010/main" val="2441204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3CF84AA-A34B-7714-2B55-78DE06CEA03C}"/>
              </a:ext>
            </a:extLst>
          </p:cNvPr>
          <p:cNvSpPr txBox="1">
            <a:spLocks/>
          </p:cNvSpPr>
          <p:nvPr/>
        </p:nvSpPr>
        <p:spPr>
          <a:xfrm>
            <a:off x="2840000" y="982529"/>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800" b="1" dirty="0">
                <a:solidFill>
                  <a:srgbClr val="6B7C81"/>
                </a:solidFill>
                <a:latin typeface="Barlow" panose="00000500000000000000" pitchFamily="2" charset="0"/>
              </a:rPr>
              <a:t>FLOODLIGHTS WITH DUAL SYSTEM</a:t>
            </a:r>
            <a:endParaRPr kumimoji="0" lang="en-US" sz="2400" b="1" i="0" u="none" strike="noStrike" kern="1200" cap="none" spc="0" normalizeH="0" baseline="0" noProof="0" dirty="0">
              <a:ln>
                <a:noFill/>
              </a:ln>
              <a:solidFill>
                <a:srgbClr val="6B7C81"/>
              </a:solidFill>
              <a:effectLst/>
              <a:uLnTx/>
              <a:uFillTx/>
              <a:latin typeface="Barlow" panose="00000500000000000000" pitchFamily="2" charset="0"/>
            </a:endParaRPr>
          </a:p>
        </p:txBody>
      </p:sp>
      <p:cxnSp>
        <p:nvCxnSpPr>
          <p:cNvPr id="3" name="Lige forbindelse 2">
            <a:extLst>
              <a:ext uri="{FF2B5EF4-FFF2-40B4-BE49-F238E27FC236}">
                <a16:creationId xmlns:a16="http://schemas.microsoft.com/office/drawing/2014/main" id="{B868C55B-CA50-5600-6894-9C81597D0631}"/>
              </a:ext>
            </a:extLst>
          </p:cNvPr>
          <p:cNvCxnSpPr/>
          <p:nvPr/>
        </p:nvCxnSpPr>
        <p:spPr>
          <a:xfrm>
            <a:off x="2958579" y="1501862"/>
            <a:ext cx="8517467"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Billede 14" descr="Et billede, der indeholder elektronik, cirkel, Elektronisk enhed, kamera&#10;&#10;Automatisk genereret beskrivelse">
            <a:extLst>
              <a:ext uri="{FF2B5EF4-FFF2-40B4-BE49-F238E27FC236}">
                <a16:creationId xmlns:a16="http://schemas.microsoft.com/office/drawing/2014/main" id="{0FF827AC-0E35-61D1-F1A6-23E2B160D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475" y="2330095"/>
            <a:ext cx="2437354" cy="2437354"/>
          </a:xfrm>
          <a:prstGeom prst="rect">
            <a:avLst/>
          </a:prstGeom>
        </p:spPr>
      </p:pic>
      <p:sp>
        <p:nvSpPr>
          <p:cNvPr id="8" name="Tekstfelt 7">
            <a:extLst>
              <a:ext uri="{FF2B5EF4-FFF2-40B4-BE49-F238E27FC236}">
                <a16:creationId xmlns:a16="http://schemas.microsoft.com/office/drawing/2014/main" id="{E30CDF52-8382-0D5F-F649-842E38387EFB}"/>
              </a:ext>
            </a:extLst>
          </p:cNvPr>
          <p:cNvSpPr txBox="1"/>
          <p:nvPr/>
        </p:nvSpPr>
        <p:spPr>
          <a:xfrm>
            <a:off x="5291655" y="1808407"/>
            <a:ext cx="1349298"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New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6" name="Tekstfelt 15">
            <a:extLst>
              <a:ext uri="{FF2B5EF4-FFF2-40B4-BE49-F238E27FC236}">
                <a16:creationId xmlns:a16="http://schemas.microsoft.com/office/drawing/2014/main" id="{B79D2DDE-6059-E7A6-3707-B95860F9ACEA}"/>
              </a:ext>
            </a:extLst>
          </p:cNvPr>
          <p:cNvSpPr txBox="1"/>
          <p:nvPr/>
        </p:nvSpPr>
        <p:spPr>
          <a:xfrm>
            <a:off x="3122355" y="1808407"/>
            <a:ext cx="1429444" cy="307777"/>
          </a:xfrm>
          <a:prstGeom prst="rect">
            <a:avLst/>
          </a:prstGeom>
          <a:noFill/>
        </p:spPr>
        <p:txBody>
          <a:bodyPr wrap="square" lIns="91440" tIns="45720" rIns="91440" bIns="45720" rtlCol="0" anchor="t">
            <a:spAutoFit/>
          </a:bodyPr>
          <a:lstStyle/>
          <a:p>
            <a:pPr>
              <a:defRPr/>
            </a:pPr>
            <a:r>
              <a:rPr lang="en-GB" sz="1400" b="1" dirty="0">
                <a:solidFill>
                  <a:srgbClr val="6B7C81"/>
                </a:solidFill>
                <a:latin typeface="Barlow" panose="00000500000000000000" pitchFamily="2" charset="0"/>
                <a:ea typeface="Calibri"/>
                <a:cs typeface="Calibri"/>
              </a:rPr>
              <a:t>Present</a:t>
            </a: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8" name="Tekstfelt 17">
            <a:extLst>
              <a:ext uri="{FF2B5EF4-FFF2-40B4-BE49-F238E27FC236}">
                <a16:creationId xmlns:a16="http://schemas.microsoft.com/office/drawing/2014/main" id="{04A99F61-CF71-21B7-E4F6-F258ED8F67C5}"/>
              </a:ext>
            </a:extLst>
          </p:cNvPr>
          <p:cNvSpPr txBox="1"/>
          <p:nvPr/>
        </p:nvSpPr>
        <p:spPr>
          <a:xfrm>
            <a:off x="5291655" y="2069036"/>
            <a:ext cx="2205944"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03.6205 NOVA 6 C+R</a:t>
            </a:r>
            <a:endPar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pic>
        <p:nvPicPr>
          <p:cNvPr id="23" name="Billede 22" descr="Et billede, der indeholder tekst, elektronik, gadget, cirkel&#10;&#10;Automatisk genereret beskrivelse">
            <a:extLst>
              <a:ext uri="{FF2B5EF4-FFF2-40B4-BE49-F238E27FC236}">
                <a16:creationId xmlns:a16="http://schemas.microsoft.com/office/drawing/2014/main" id="{B10899D1-2C31-9BDD-97C1-585AF20433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958" y="2572969"/>
            <a:ext cx="2203578" cy="2178713"/>
          </a:xfrm>
          <a:prstGeom prst="rect">
            <a:avLst/>
          </a:prstGeom>
        </p:spPr>
      </p:pic>
      <p:cxnSp>
        <p:nvCxnSpPr>
          <p:cNvPr id="25" name="Lige forbindelse 24">
            <a:extLst>
              <a:ext uri="{FF2B5EF4-FFF2-40B4-BE49-F238E27FC236}">
                <a16:creationId xmlns:a16="http://schemas.microsoft.com/office/drawing/2014/main" id="{9C6A9081-AD01-5DD3-C5A8-B4B4EEF2ABB7}"/>
              </a:ext>
            </a:extLst>
          </p:cNvPr>
          <p:cNvCxnSpPr>
            <a:cxnSpLocks/>
          </p:cNvCxnSpPr>
          <p:nvPr/>
        </p:nvCxnSpPr>
        <p:spPr>
          <a:xfrm>
            <a:off x="9613582" y="1705559"/>
            <a:ext cx="0" cy="4991373"/>
          </a:xfrm>
          <a:prstGeom prst="line">
            <a:avLst/>
          </a:prstGeom>
          <a:ln w="28575" cap="rnd">
            <a:solidFill>
              <a:srgbClr val="6B7C81"/>
            </a:solidFill>
            <a:prstDash val="sysDash"/>
          </a:ln>
        </p:spPr>
        <p:style>
          <a:lnRef idx="1">
            <a:schemeClr val="accent1"/>
          </a:lnRef>
          <a:fillRef idx="0">
            <a:schemeClr val="accent1"/>
          </a:fillRef>
          <a:effectRef idx="0">
            <a:schemeClr val="accent1"/>
          </a:effectRef>
          <a:fontRef idx="minor">
            <a:schemeClr val="tx1"/>
          </a:fontRef>
        </p:style>
      </p:cxnSp>
      <p:sp>
        <p:nvSpPr>
          <p:cNvPr id="19" name="Tekstfelt 18">
            <a:extLst>
              <a:ext uri="{FF2B5EF4-FFF2-40B4-BE49-F238E27FC236}">
                <a16:creationId xmlns:a16="http://schemas.microsoft.com/office/drawing/2014/main" id="{DFD82363-2915-EFD2-6611-C71ACFC53F5B}"/>
              </a:ext>
            </a:extLst>
          </p:cNvPr>
          <p:cNvSpPr txBox="1"/>
          <p:nvPr/>
        </p:nvSpPr>
        <p:spPr>
          <a:xfrm>
            <a:off x="6117938" y="4641116"/>
            <a:ext cx="8822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kern="1200" cap="none" spc="0" normalizeH="0" baseline="0" noProof="0" dirty="0">
                <a:ln>
                  <a:noFill/>
                </a:ln>
                <a:solidFill>
                  <a:srgbClr val="6B7C81"/>
                </a:solidFill>
                <a:effectLst/>
                <a:uLnTx/>
                <a:uFillTx/>
                <a:latin typeface="Calibri"/>
                <a:ea typeface="+mn-ea"/>
                <a:cs typeface="+mn-cs"/>
              </a:rPr>
              <a:t>€</a:t>
            </a:r>
            <a:r>
              <a:rPr lang="da-DK" sz="1400" b="1" dirty="0">
                <a:solidFill>
                  <a:srgbClr val="6B7C81"/>
                </a:solidFill>
                <a:latin typeface="Calibri"/>
              </a:rPr>
              <a:t>249</a:t>
            </a:r>
            <a:r>
              <a:rPr kumimoji="0" lang="da-DK" sz="1400" b="1" i="0" u="none" kern="1200" cap="none" spc="0" normalizeH="0" baseline="0" noProof="0" dirty="0">
                <a:ln>
                  <a:noFill/>
                </a:ln>
                <a:solidFill>
                  <a:srgbClr val="6B7C81"/>
                </a:solidFill>
                <a:effectLst/>
                <a:uLnTx/>
                <a:uFillTx/>
                <a:latin typeface="Calibri"/>
                <a:ea typeface="+mn-ea"/>
                <a:cs typeface="+mn-cs"/>
              </a:rPr>
              <a:t>.90</a:t>
            </a:r>
          </a:p>
        </p:txBody>
      </p:sp>
      <p:sp>
        <p:nvSpPr>
          <p:cNvPr id="26" name="Tekstfelt 25">
            <a:extLst>
              <a:ext uri="{FF2B5EF4-FFF2-40B4-BE49-F238E27FC236}">
                <a16:creationId xmlns:a16="http://schemas.microsoft.com/office/drawing/2014/main" id="{206BCA60-4BE4-B7C4-FC62-C990778F6228}"/>
              </a:ext>
            </a:extLst>
          </p:cNvPr>
          <p:cNvSpPr txBox="1"/>
          <p:nvPr/>
        </p:nvSpPr>
        <p:spPr>
          <a:xfrm>
            <a:off x="7093962" y="2706460"/>
            <a:ext cx="2582656" cy="11695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Rechargeable and with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600-6000 </a:t>
            </a:r>
            <a:r>
              <a:rPr lang="en-US" sz="1400" b="1" dirty="0" err="1">
                <a:solidFill>
                  <a:srgbClr val="6B7C81"/>
                </a:solidFill>
                <a:latin typeface="Barlow" panose="00000500000000000000" pitchFamily="2" charset="0"/>
              </a:rPr>
              <a:t>lm</a:t>
            </a:r>
            <a:endParaRPr lang="en-US" sz="1400" b="1" dirty="0">
              <a:solidFill>
                <a:srgbClr val="6B7C81"/>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120 LEDs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Light dimmer function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B7C81"/>
                </a:solidFill>
                <a:latin typeface="Barlow" panose="00000500000000000000" pitchFamily="2" charset="0"/>
              </a:rPr>
              <a:t>IP67</a:t>
            </a:r>
          </a:p>
        </p:txBody>
      </p:sp>
      <p:sp>
        <p:nvSpPr>
          <p:cNvPr id="28" name="Tekstfelt 27">
            <a:extLst>
              <a:ext uri="{FF2B5EF4-FFF2-40B4-BE49-F238E27FC236}">
                <a16:creationId xmlns:a16="http://schemas.microsoft.com/office/drawing/2014/main" id="{5A84BD7A-1421-EBE1-2B01-F3F04919E027}"/>
              </a:ext>
            </a:extLst>
          </p:cNvPr>
          <p:cNvSpPr txBox="1"/>
          <p:nvPr/>
        </p:nvSpPr>
        <p:spPr>
          <a:xfrm>
            <a:off x="4113550" y="5112219"/>
            <a:ext cx="2886642" cy="1169551"/>
          </a:xfrm>
          <a:prstGeom prst="rect">
            <a:avLst/>
          </a:prstGeom>
          <a:noFill/>
        </p:spPr>
        <p:txBody>
          <a:bodyPr wrap="square" lIns="91440" tIns="45720" rIns="91440" bIns="45720" rtlCol="0" anchor="t">
            <a:spAutoFit/>
          </a:bodyPr>
          <a:lstStyle/>
          <a:p>
            <a:pPr lvl="0">
              <a:defRPr/>
            </a:pPr>
            <a:r>
              <a:rPr lang="en-US" sz="1400" b="1" dirty="0" err="1">
                <a:solidFill>
                  <a:srgbClr val="6B7C81"/>
                </a:solidFill>
                <a:latin typeface="Barlow" panose="00000500000000000000" pitchFamily="2" charset="0"/>
              </a:rPr>
              <a:t>OPTILight</a:t>
            </a:r>
            <a:r>
              <a:rPr lang="en-US" sz="1400" b="1" dirty="0">
                <a:solidFill>
                  <a:srgbClr val="6B7C81"/>
                </a:solidFill>
                <a:latin typeface="Barlow" panose="00000500000000000000" pitchFamily="2" charset="0"/>
              </a:rPr>
              <a:t> functionality</a:t>
            </a:r>
          </a:p>
          <a:p>
            <a:pPr lvl="0">
              <a:defRPr/>
            </a:pPr>
            <a:r>
              <a:rPr lang="en-US" sz="1400" b="1" dirty="0">
                <a:solidFill>
                  <a:srgbClr val="6B7C81"/>
                </a:solidFill>
                <a:latin typeface="Barlow" panose="00000500000000000000" pitchFamily="2" charset="0"/>
              </a:rPr>
              <a:t>More convenient connecting/</a:t>
            </a:r>
            <a:br>
              <a:rPr lang="en-US" sz="1400" b="1" dirty="0">
                <a:solidFill>
                  <a:srgbClr val="6B7C81"/>
                </a:solidFill>
                <a:latin typeface="Barlow" panose="00000500000000000000" pitchFamily="2" charset="0"/>
              </a:rPr>
            </a:br>
            <a:r>
              <a:rPr lang="en-US" sz="1400" b="1" dirty="0">
                <a:solidFill>
                  <a:srgbClr val="6B7C81"/>
                </a:solidFill>
                <a:latin typeface="Barlow" panose="00000500000000000000" pitchFamily="2" charset="0"/>
              </a:rPr>
              <a:t>disconnecting of cable</a:t>
            </a:r>
          </a:p>
          <a:p>
            <a:pPr lvl="0">
              <a:defRPr/>
            </a:pPr>
            <a:r>
              <a:rPr lang="en-US" sz="1400" b="1" dirty="0">
                <a:solidFill>
                  <a:srgbClr val="6B7C81"/>
                </a:solidFill>
                <a:latin typeface="Barlow" panose="00000500000000000000" pitchFamily="2" charset="0"/>
              </a:rPr>
              <a:t>Easier handling and use of bracket</a:t>
            </a:r>
            <a:br>
              <a:rPr lang="en-US" sz="1400" b="1" dirty="0">
                <a:solidFill>
                  <a:srgbClr val="6B7C81"/>
                </a:solidFill>
                <a:latin typeface="Barlow" panose="00000500000000000000" pitchFamily="2" charset="0"/>
              </a:rPr>
            </a:b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Integrated carrying handle</a:t>
            </a:r>
          </a:p>
        </p:txBody>
      </p:sp>
      <p:sp>
        <p:nvSpPr>
          <p:cNvPr id="29" name="Tekstfelt 28">
            <a:extLst>
              <a:ext uri="{FF2B5EF4-FFF2-40B4-BE49-F238E27FC236}">
                <a16:creationId xmlns:a16="http://schemas.microsoft.com/office/drawing/2014/main" id="{ECEF3113-8896-FDAD-B2C3-EAD284097653}"/>
              </a:ext>
            </a:extLst>
          </p:cNvPr>
          <p:cNvSpPr txBox="1"/>
          <p:nvPr/>
        </p:nvSpPr>
        <p:spPr>
          <a:xfrm>
            <a:off x="3122355" y="2067694"/>
            <a:ext cx="2205944"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03.5443 NOVA 6K C+R</a:t>
            </a:r>
            <a:endPar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pic>
        <p:nvPicPr>
          <p:cNvPr id="4" name="Billede 3" descr="Et billede, der indeholder kamera">
            <a:extLst>
              <a:ext uri="{FF2B5EF4-FFF2-40B4-BE49-F238E27FC236}">
                <a16:creationId xmlns:a16="http://schemas.microsoft.com/office/drawing/2014/main" id="{5AAEB49F-1D0F-7EAE-293E-75422DBFBEA9}"/>
              </a:ext>
            </a:extLst>
          </p:cNvPr>
          <p:cNvPicPr>
            <a:picLocks noChangeAspect="1"/>
          </p:cNvPicPr>
          <p:nvPr/>
        </p:nvPicPr>
        <p:blipFill rotWithShape="1">
          <a:blip r:embed="rId5">
            <a:extLst>
              <a:ext uri="{28A0092B-C50C-407E-A947-70E740481C1C}">
                <a14:useLocalDpi xmlns:a14="http://schemas.microsoft.com/office/drawing/2010/main" val="0"/>
              </a:ext>
            </a:extLst>
          </a:blip>
          <a:srcRect r="46499"/>
          <a:stretch/>
        </p:blipFill>
        <p:spPr>
          <a:xfrm>
            <a:off x="6412376" y="3272726"/>
            <a:ext cx="3205938" cy="4492788"/>
          </a:xfrm>
          <a:prstGeom prst="rect">
            <a:avLst/>
          </a:prstGeom>
        </p:spPr>
      </p:pic>
      <p:sp>
        <p:nvSpPr>
          <p:cNvPr id="5" name="Rektangel: afrundede hjørner 4">
            <a:extLst>
              <a:ext uri="{FF2B5EF4-FFF2-40B4-BE49-F238E27FC236}">
                <a16:creationId xmlns:a16="http://schemas.microsoft.com/office/drawing/2014/main" id="{231A6EB5-F5B0-290E-B017-5ABF0E2B5C20}"/>
              </a:ext>
            </a:extLst>
          </p:cNvPr>
          <p:cNvSpPr/>
          <p:nvPr/>
        </p:nvSpPr>
        <p:spPr>
          <a:xfrm>
            <a:off x="3029368" y="1669062"/>
            <a:ext cx="2073417" cy="3279832"/>
          </a:xfrm>
          <a:prstGeom prst="roundRect">
            <a:avLst/>
          </a:prstGeom>
          <a:noFill/>
          <a:ln>
            <a:solidFill>
              <a:srgbClr val="6B7C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Billede 13" descr="Et billede, der indeholder tekst, Font/skrifttype, Grafik, skærmbillede&#10;&#10;Automatisk genereret beskrivelse">
            <a:extLst>
              <a:ext uri="{FF2B5EF4-FFF2-40B4-BE49-F238E27FC236}">
                <a16:creationId xmlns:a16="http://schemas.microsoft.com/office/drawing/2014/main" id="{32BC6DB8-A63E-0EC3-8276-F7FEF782EC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7395" y="5875471"/>
            <a:ext cx="1634542" cy="644291"/>
          </a:xfrm>
          <a:prstGeom prst="rect">
            <a:avLst/>
          </a:prstGeom>
        </p:spPr>
      </p:pic>
      <p:pic>
        <p:nvPicPr>
          <p:cNvPr id="7" name="Billede 6" descr="Et billede, der indeholder skærmbillede, tekst, Rektangel, Font/skrifttype&#10;&#10;Automatisk genereret beskrivelse">
            <a:extLst>
              <a:ext uri="{FF2B5EF4-FFF2-40B4-BE49-F238E27FC236}">
                <a16:creationId xmlns:a16="http://schemas.microsoft.com/office/drawing/2014/main" id="{7F57B337-5202-9FF3-A36D-9A2E4DE4F7C0}"/>
              </a:ext>
            </a:extLst>
          </p:cNvPr>
          <p:cNvPicPr>
            <a:picLocks noChangeAspect="1"/>
          </p:cNvPicPr>
          <p:nvPr/>
        </p:nvPicPr>
        <p:blipFill rotWithShape="1">
          <a:blip r:embed="rId7">
            <a:extLst>
              <a:ext uri="{28A0092B-C50C-407E-A947-70E740481C1C}">
                <a14:useLocalDpi xmlns:a14="http://schemas.microsoft.com/office/drawing/2010/main" val="0"/>
              </a:ext>
            </a:extLst>
          </a:blip>
          <a:srcRect l="21400" t="4678" r="65967" b="79297"/>
          <a:stretch/>
        </p:blipFill>
        <p:spPr>
          <a:xfrm>
            <a:off x="10913220" y="2996089"/>
            <a:ext cx="1155031" cy="1098978"/>
          </a:xfrm>
          <a:prstGeom prst="rect">
            <a:avLst/>
          </a:prstGeom>
        </p:spPr>
      </p:pic>
      <p:pic>
        <p:nvPicPr>
          <p:cNvPr id="12" name="Billede 11" descr="Et billede, der indeholder skærmbillede, tekst, Rektangel, kvadratisk&#10;&#10;Automatisk genereret beskrivelse">
            <a:extLst>
              <a:ext uri="{FF2B5EF4-FFF2-40B4-BE49-F238E27FC236}">
                <a16:creationId xmlns:a16="http://schemas.microsoft.com/office/drawing/2014/main" id="{0DDCF7B7-238C-6289-6240-CEC957336E8F}"/>
              </a:ext>
            </a:extLst>
          </p:cNvPr>
          <p:cNvPicPr>
            <a:picLocks noChangeAspect="1"/>
          </p:cNvPicPr>
          <p:nvPr/>
        </p:nvPicPr>
        <p:blipFill rotWithShape="1">
          <a:blip r:embed="rId8">
            <a:extLst>
              <a:ext uri="{28A0092B-C50C-407E-A947-70E740481C1C}">
                <a14:useLocalDpi xmlns:a14="http://schemas.microsoft.com/office/drawing/2010/main" val="0"/>
              </a:ext>
            </a:extLst>
          </a:blip>
          <a:srcRect l="5818" t="43564" r="81549" b="39382"/>
          <a:stretch/>
        </p:blipFill>
        <p:spPr>
          <a:xfrm>
            <a:off x="9706333" y="2960802"/>
            <a:ext cx="1155032" cy="1169551"/>
          </a:xfrm>
          <a:prstGeom prst="rect">
            <a:avLst/>
          </a:prstGeom>
        </p:spPr>
      </p:pic>
      <p:pic>
        <p:nvPicPr>
          <p:cNvPr id="6" name="Billede 5" descr="Et billede, der indeholder skærmbillede, Font/skrifttype, cirkel, tekst&#10;&#10;Automatisk genereret beskrivelse">
            <a:extLst>
              <a:ext uri="{FF2B5EF4-FFF2-40B4-BE49-F238E27FC236}">
                <a16:creationId xmlns:a16="http://schemas.microsoft.com/office/drawing/2014/main" id="{23D244CA-27AD-E3E7-38B8-A9DFE9097891}"/>
              </a:ext>
            </a:extLst>
          </p:cNvPr>
          <p:cNvPicPr>
            <a:picLocks noChangeAspect="1"/>
          </p:cNvPicPr>
          <p:nvPr/>
        </p:nvPicPr>
        <p:blipFill rotWithShape="1">
          <a:blip r:embed="rId9">
            <a:extLst>
              <a:ext uri="{28A0092B-C50C-407E-A947-70E740481C1C}">
                <a14:useLocalDpi xmlns:a14="http://schemas.microsoft.com/office/drawing/2010/main" val="0"/>
              </a:ext>
            </a:extLst>
          </a:blip>
          <a:srcRect l="60159" t="52699" r="14530" b="26917"/>
          <a:stretch/>
        </p:blipFill>
        <p:spPr>
          <a:xfrm>
            <a:off x="9991814" y="1794215"/>
            <a:ext cx="1787877" cy="1080000"/>
          </a:xfrm>
          <a:prstGeom prst="rect">
            <a:avLst/>
          </a:prstGeom>
        </p:spPr>
      </p:pic>
    </p:spTree>
    <p:extLst>
      <p:ext uri="{BB962C8B-B14F-4D97-AF65-F5344CB8AC3E}">
        <p14:creationId xmlns:p14="http://schemas.microsoft.com/office/powerpoint/2010/main" val="4290629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1EA060-F1E7-1865-5747-F6336A93B0A7}"/>
              </a:ext>
            </a:extLst>
          </p:cNvPr>
          <p:cNvSpPr txBox="1">
            <a:spLocks/>
          </p:cNvSpPr>
          <p:nvPr/>
        </p:nvSpPr>
        <p:spPr>
          <a:xfrm>
            <a:off x="2840000" y="982529"/>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B7C81"/>
                </a:solidFill>
                <a:effectLst/>
                <a:uLnTx/>
                <a:uFillTx/>
                <a:latin typeface="Barlow" panose="00000500000000000000" pitchFamily="2" charset="0"/>
              </a:rPr>
              <a:t>  </a:t>
            </a:r>
            <a:r>
              <a:rPr lang="en-GB" sz="2800" b="1" dirty="0">
                <a:solidFill>
                  <a:srgbClr val="6B7C81"/>
                </a:solidFill>
                <a:latin typeface="Barlow" panose="00000500000000000000" pitchFamily="2" charset="0"/>
              </a:rPr>
              <a:t>CABLED FLOODLIGHTS</a:t>
            </a:r>
            <a:endParaRPr kumimoji="0" lang="en-US" sz="2400" b="1" i="0" u="none" strike="noStrike" kern="1200" cap="none" spc="0" normalizeH="0" baseline="0" noProof="0" dirty="0">
              <a:ln>
                <a:noFill/>
              </a:ln>
              <a:solidFill>
                <a:srgbClr val="6B7C81"/>
              </a:solidFill>
              <a:effectLst/>
              <a:uLnTx/>
              <a:uFillTx/>
              <a:latin typeface="Barlow" panose="00000500000000000000" pitchFamily="2" charset="0"/>
            </a:endParaRPr>
          </a:p>
        </p:txBody>
      </p:sp>
      <p:cxnSp>
        <p:nvCxnSpPr>
          <p:cNvPr id="4" name="Lige forbindelse 3">
            <a:extLst>
              <a:ext uri="{FF2B5EF4-FFF2-40B4-BE49-F238E27FC236}">
                <a16:creationId xmlns:a16="http://schemas.microsoft.com/office/drawing/2014/main" id="{CE859F61-E4F0-6C88-32F4-482AA06D7BF7}"/>
              </a:ext>
            </a:extLst>
          </p:cNvPr>
          <p:cNvCxnSpPr/>
          <p:nvPr/>
        </p:nvCxnSpPr>
        <p:spPr>
          <a:xfrm>
            <a:off x="3081867" y="1501862"/>
            <a:ext cx="8517467"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kstfelt 4">
            <a:extLst>
              <a:ext uri="{FF2B5EF4-FFF2-40B4-BE49-F238E27FC236}">
                <a16:creationId xmlns:a16="http://schemas.microsoft.com/office/drawing/2014/main" id="{595BDBB1-FBC9-B63B-85E1-5B99ECFB7DD9}"/>
              </a:ext>
            </a:extLst>
          </p:cNvPr>
          <p:cNvSpPr txBox="1"/>
          <p:nvPr/>
        </p:nvSpPr>
        <p:spPr>
          <a:xfrm>
            <a:off x="4461517" y="5231620"/>
            <a:ext cx="2302013" cy="738664"/>
          </a:xfrm>
          <a:prstGeom prst="rect">
            <a:avLst/>
          </a:prstGeom>
          <a:noFill/>
        </p:spPr>
        <p:txBody>
          <a:bodyPr wrap="square" lIns="91440" tIns="45720" rIns="91440" bIns="45720" rtlCol="0" anchor="t">
            <a:spAutoFit/>
          </a:bodyPr>
          <a:lstStyle/>
          <a:p>
            <a:pPr lvl="0">
              <a:defRPr/>
            </a:pPr>
            <a:r>
              <a:rPr lang="en-GB" sz="1400" b="1" dirty="0" err="1">
                <a:solidFill>
                  <a:srgbClr val="6B7C81"/>
                </a:solidFill>
                <a:latin typeface="Barlow" panose="00000500000000000000" pitchFamily="2" charset="0"/>
              </a:rPr>
              <a:t>OPTILight</a:t>
            </a:r>
            <a:r>
              <a:rPr lang="en-GB" sz="1400" b="1" dirty="0">
                <a:solidFill>
                  <a:srgbClr val="6B7C81"/>
                </a:solidFill>
                <a:latin typeface="Barlow" panose="00000500000000000000" pitchFamily="2" charset="0"/>
              </a:rPr>
              <a:t> functionality</a:t>
            </a:r>
          </a:p>
          <a:p>
            <a:pPr lvl="0">
              <a:defRPr/>
            </a:pPr>
            <a:r>
              <a:rPr lang="en-GB" sz="1400" b="1" dirty="0">
                <a:solidFill>
                  <a:srgbClr val="6B7C81"/>
                </a:solidFill>
                <a:latin typeface="Barlow" panose="00000500000000000000" pitchFamily="2" charset="0"/>
              </a:rPr>
              <a:t>Light dimmer function</a:t>
            </a:r>
            <a:endPar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Integrated carrying handle</a:t>
            </a:r>
            <a:endPar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cxnSp>
        <p:nvCxnSpPr>
          <p:cNvPr id="13" name="Lige forbindelse 12">
            <a:extLst>
              <a:ext uri="{FF2B5EF4-FFF2-40B4-BE49-F238E27FC236}">
                <a16:creationId xmlns:a16="http://schemas.microsoft.com/office/drawing/2014/main" id="{A65E096B-4761-9B70-887A-D76B8C17B2BB}"/>
              </a:ext>
            </a:extLst>
          </p:cNvPr>
          <p:cNvCxnSpPr>
            <a:cxnSpLocks/>
          </p:cNvCxnSpPr>
          <p:nvPr/>
        </p:nvCxnSpPr>
        <p:spPr>
          <a:xfrm>
            <a:off x="9613582" y="1705559"/>
            <a:ext cx="0" cy="4991373"/>
          </a:xfrm>
          <a:prstGeom prst="line">
            <a:avLst/>
          </a:prstGeom>
          <a:ln w="28575" cap="rnd">
            <a:solidFill>
              <a:srgbClr val="6B7C81"/>
            </a:solidFill>
            <a:prstDash val="sysDash"/>
          </a:ln>
        </p:spPr>
        <p:style>
          <a:lnRef idx="1">
            <a:schemeClr val="accent1"/>
          </a:lnRef>
          <a:fillRef idx="0">
            <a:schemeClr val="accent1"/>
          </a:fillRef>
          <a:effectRef idx="0">
            <a:schemeClr val="accent1"/>
          </a:effectRef>
          <a:fontRef idx="minor">
            <a:schemeClr val="tx1"/>
          </a:fontRef>
        </p:style>
      </p:cxnSp>
      <p:pic>
        <p:nvPicPr>
          <p:cNvPr id="23" name="Billede 22" descr="Et billede, der indeholder elektronik, kamera, cirkel, Elektronisk enhed&#10;&#10;Automatisk genereret beskrivelse">
            <a:extLst>
              <a:ext uri="{FF2B5EF4-FFF2-40B4-BE49-F238E27FC236}">
                <a16:creationId xmlns:a16="http://schemas.microsoft.com/office/drawing/2014/main" id="{CF4B7D30-73DF-C367-3611-F2113772C486}"/>
              </a:ext>
            </a:extLst>
          </p:cNvPr>
          <p:cNvPicPr>
            <a:picLocks noChangeAspect="1"/>
          </p:cNvPicPr>
          <p:nvPr/>
        </p:nvPicPr>
        <p:blipFill rotWithShape="1">
          <a:blip r:embed="rId3">
            <a:extLst>
              <a:ext uri="{28A0092B-C50C-407E-A947-70E740481C1C}">
                <a14:useLocalDpi xmlns:a14="http://schemas.microsoft.com/office/drawing/2010/main" val="0"/>
              </a:ext>
            </a:extLst>
          </a:blip>
          <a:srcRect r="10237"/>
          <a:stretch/>
        </p:blipFill>
        <p:spPr>
          <a:xfrm>
            <a:off x="4866182" y="2134544"/>
            <a:ext cx="2454230" cy="2734130"/>
          </a:xfrm>
          <a:prstGeom prst="rect">
            <a:avLst/>
          </a:prstGeom>
        </p:spPr>
      </p:pic>
      <p:sp>
        <p:nvSpPr>
          <p:cNvPr id="8" name="Tekstfelt 7">
            <a:extLst>
              <a:ext uri="{FF2B5EF4-FFF2-40B4-BE49-F238E27FC236}">
                <a16:creationId xmlns:a16="http://schemas.microsoft.com/office/drawing/2014/main" id="{CDEAB310-0BC8-772C-1E17-5D500876EF94}"/>
              </a:ext>
            </a:extLst>
          </p:cNvPr>
          <p:cNvSpPr txBox="1"/>
          <p:nvPr/>
        </p:nvSpPr>
        <p:spPr>
          <a:xfrm>
            <a:off x="5307985" y="1801947"/>
            <a:ext cx="1349298"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New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1" name="Tekstfelt 10">
            <a:extLst>
              <a:ext uri="{FF2B5EF4-FFF2-40B4-BE49-F238E27FC236}">
                <a16:creationId xmlns:a16="http://schemas.microsoft.com/office/drawing/2014/main" id="{3FFF3F23-3644-8190-429F-BC331B2B6174}"/>
              </a:ext>
            </a:extLst>
          </p:cNvPr>
          <p:cNvSpPr txBox="1"/>
          <p:nvPr/>
        </p:nvSpPr>
        <p:spPr>
          <a:xfrm>
            <a:off x="3168553" y="1806800"/>
            <a:ext cx="1429444" cy="307777"/>
          </a:xfrm>
          <a:prstGeom prst="rect">
            <a:avLst/>
          </a:prstGeom>
          <a:noFill/>
        </p:spPr>
        <p:txBody>
          <a:bodyPr wrap="square" lIns="91440" tIns="45720" rIns="91440" bIns="45720" rtlCol="0" anchor="t">
            <a:spAutoFit/>
          </a:bodyPr>
          <a:lstStyle/>
          <a:p>
            <a:pPr>
              <a:defRPr/>
            </a:pPr>
            <a:r>
              <a:rPr lang="en-GB" sz="1400" b="1" dirty="0">
                <a:solidFill>
                  <a:srgbClr val="6B7C81"/>
                </a:solidFill>
                <a:latin typeface="Barlow" panose="00000500000000000000" pitchFamily="2" charset="0"/>
                <a:ea typeface="Calibri"/>
                <a:cs typeface="Calibri"/>
              </a:rPr>
              <a:t>Present </a:t>
            </a: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7" name="Tekstfelt 16">
            <a:extLst>
              <a:ext uri="{FF2B5EF4-FFF2-40B4-BE49-F238E27FC236}">
                <a16:creationId xmlns:a16="http://schemas.microsoft.com/office/drawing/2014/main" id="{72854C50-5633-6DBC-6284-E88BBAA540CE}"/>
              </a:ext>
            </a:extLst>
          </p:cNvPr>
          <p:cNvSpPr txBox="1"/>
          <p:nvPr/>
        </p:nvSpPr>
        <p:spPr>
          <a:xfrm>
            <a:off x="5307985" y="2062576"/>
            <a:ext cx="2205944" cy="307777"/>
          </a:xfrm>
          <a:prstGeom prst="rect">
            <a:avLst/>
          </a:prstGeom>
          <a:noFill/>
        </p:spPr>
        <p:txBody>
          <a:bodyPr wrap="square" lIns="91440" tIns="45720" rIns="91440" bIns="45720" rtlCol="0" anchor="t">
            <a:spAutoFit/>
          </a:bodyPr>
          <a:lstStyle/>
          <a:p>
            <a:pPr>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03.6202 NOVA 4</a:t>
            </a:r>
          </a:p>
        </p:txBody>
      </p:sp>
      <p:sp>
        <p:nvSpPr>
          <p:cNvPr id="18" name="Tekstfelt 17">
            <a:extLst>
              <a:ext uri="{FF2B5EF4-FFF2-40B4-BE49-F238E27FC236}">
                <a16:creationId xmlns:a16="http://schemas.microsoft.com/office/drawing/2014/main" id="{D1672F0B-4CA0-F016-5128-D93A9A5ED096}"/>
              </a:ext>
            </a:extLst>
          </p:cNvPr>
          <p:cNvSpPr txBox="1"/>
          <p:nvPr/>
        </p:nvSpPr>
        <p:spPr>
          <a:xfrm>
            <a:off x="3169434" y="2067428"/>
            <a:ext cx="2205944" cy="307777"/>
          </a:xfrm>
          <a:prstGeom prst="rect">
            <a:avLst/>
          </a:prstGeom>
          <a:noFill/>
        </p:spPr>
        <p:txBody>
          <a:bodyPr wrap="square" lIns="91440" tIns="45720" rIns="91440" bIns="45720" rtlCol="0" anchor="t">
            <a:spAutoFit/>
          </a:bodyPr>
          <a:lstStyle/>
          <a:p>
            <a:pPr>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03.5440 NOVA 4K</a:t>
            </a:r>
          </a:p>
        </p:txBody>
      </p:sp>
      <p:sp>
        <p:nvSpPr>
          <p:cNvPr id="19" name="Tekstfelt 18">
            <a:extLst>
              <a:ext uri="{FF2B5EF4-FFF2-40B4-BE49-F238E27FC236}">
                <a16:creationId xmlns:a16="http://schemas.microsoft.com/office/drawing/2014/main" id="{72366C96-5A92-33B1-5167-F418CCB348C1}"/>
              </a:ext>
            </a:extLst>
          </p:cNvPr>
          <p:cNvSpPr txBox="1"/>
          <p:nvPr/>
        </p:nvSpPr>
        <p:spPr>
          <a:xfrm>
            <a:off x="7348166" y="3109017"/>
            <a:ext cx="2135007" cy="738664"/>
          </a:xfrm>
          <a:prstGeom prst="rect">
            <a:avLst/>
          </a:prstGeom>
          <a:noFill/>
        </p:spPr>
        <p:txBody>
          <a:bodyPr wrap="square" lIns="91440" tIns="45720" rIns="91440" bIns="45720" rtlCol="0" anchor="t">
            <a:spAutoFit/>
          </a:bodyPr>
          <a:lstStyle/>
          <a:p>
            <a:pPr>
              <a:defRPr/>
            </a:pPr>
            <a:r>
              <a:rPr lang="en-US"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400-4000 </a:t>
            </a:r>
            <a:r>
              <a:rPr lang="en-US" sz="1400" b="1" i="0" u="none" strike="noStrike" kern="1200" cap="none" spc="0" normalizeH="0" baseline="0" noProof="0" dirty="0" err="1">
                <a:ln>
                  <a:noFill/>
                </a:ln>
                <a:solidFill>
                  <a:srgbClr val="6B7C81"/>
                </a:solidFill>
                <a:effectLst/>
                <a:uLnTx/>
                <a:uFillTx/>
                <a:latin typeface="Barlow" panose="00000500000000000000" pitchFamily="2" charset="0"/>
                <a:ea typeface="Calibri"/>
                <a:cs typeface="Calibri"/>
              </a:rPr>
              <a:t>lm</a:t>
            </a:r>
            <a:endParaRPr lang="en-US"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a:p>
            <a:pPr>
              <a:defRPr/>
            </a:pPr>
            <a:r>
              <a:rPr lang="en-US"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90 LEDs</a:t>
            </a:r>
          </a:p>
          <a:p>
            <a:pPr>
              <a:defRPr/>
            </a:pPr>
            <a:r>
              <a:rPr lang="en-US"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IP67</a:t>
            </a:r>
          </a:p>
        </p:txBody>
      </p:sp>
      <p:pic>
        <p:nvPicPr>
          <p:cNvPr id="22" name="Billede 21" descr="Et billede, der indeholder cirkel, elektronik, gadget, Elektronisk enhed&#10;&#10;Automatisk genereret beskrivelse">
            <a:extLst>
              <a:ext uri="{FF2B5EF4-FFF2-40B4-BE49-F238E27FC236}">
                <a16:creationId xmlns:a16="http://schemas.microsoft.com/office/drawing/2014/main" id="{A3E9852B-01AC-AB4C-D6B6-EACFE698C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418" y="2630298"/>
            <a:ext cx="2021557" cy="1998747"/>
          </a:xfrm>
          <a:prstGeom prst="rect">
            <a:avLst/>
          </a:prstGeom>
        </p:spPr>
      </p:pic>
      <p:pic>
        <p:nvPicPr>
          <p:cNvPr id="6" name="Billede 5" descr="Et billede, der indeholder tekst, værktøj, maskine, kopimaskine&#10;&#10;Automatisk genereret beskrivelse">
            <a:extLst>
              <a:ext uri="{FF2B5EF4-FFF2-40B4-BE49-F238E27FC236}">
                <a16:creationId xmlns:a16="http://schemas.microsoft.com/office/drawing/2014/main" id="{9F6FF5F1-8B2D-7F26-0352-96B4842C73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3769" y="4415413"/>
            <a:ext cx="2385723" cy="2385723"/>
          </a:xfrm>
          <a:prstGeom prst="rect">
            <a:avLst/>
          </a:prstGeom>
        </p:spPr>
      </p:pic>
      <p:sp>
        <p:nvSpPr>
          <p:cNvPr id="16" name="Tekstfelt 15">
            <a:extLst>
              <a:ext uri="{FF2B5EF4-FFF2-40B4-BE49-F238E27FC236}">
                <a16:creationId xmlns:a16="http://schemas.microsoft.com/office/drawing/2014/main" id="{64013172-5FEB-66B7-D174-4DE1CA029A20}"/>
              </a:ext>
            </a:extLst>
          </p:cNvPr>
          <p:cNvSpPr txBox="1"/>
          <p:nvPr/>
        </p:nvSpPr>
        <p:spPr>
          <a:xfrm>
            <a:off x="6397113" y="4535884"/>
            <a:ext cx="8822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kern="1200" cap="none" spc="0" normalizeH="0" baseline="0" noProof="0" dirty="0">
                <a:ln>
                  <a:noFill/>
                </a:ln>
                <a:solidFill>
                  <a:srgbClr val="6B7C81"/>
                </a:solidFill>
                <a:effectLst/>
                <a:uLnTx/>
                <a:uFillTx/>
                <a:latin typeface="Barlow" panose="00000500000000000000" pitchFamily="2" charset="0"/>
              </a:rPr>
              <a:t>€134.90</a:t>
            </a:r>
          </a:p>
        </p:txBody>
      </p:sp>
      <p:sp>
        <p:nvSpPr>
          <p:cNvPr id="2" name="Rektangel: afrundede hjørner 1">
            <a:extLst>
              <a:ext uri="{FF2B5EF4-FFF2-40B4-BE49-F238E27FC236}">
                <a16:creationId xmlns:a16="http://schemas.microsoft.com/office/drawing/2014/main" id="{F683A639-E80E-F6D2-B59D-BF3695396FAE}"/>
              </a:ext>
            </a:extLst>
          </p:cNvPr>
          <p:cNvSpPr/>
          <p:nvPr/>
        </p:nvSpPr>
        <p:spPr>
          <a:xfrm>
            <a:off x="3029368" y="1669062"/>
            <a:ext cx="2148207" cy="3174599"/>
          </a:xfrm>
          <a:prstGeom prst="roundRect">
            <a:avLst/>
          </a:prstGeom>
          <a:noFill/>
          <a:ln>
            <a:solidFill>
              <a:srgbClr val="6B7C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descr="Et billede, der indeholder skærmbillede, Rektangel, kvadratisk, Font/skrifttype&#10;&#10;Automatisk genereret beskrivelse">
            <a:extLst>
              <a:ext uri="{FF2B5EF4-FFF2-40B4-BE49-F238E27FC236}">
                <a16:creationId xmlns:a16="http://schemas.microsoft.com/office/drawing/2014/main" id="{351EAF04-CBCD-81BF-3065-B8B00674AA8A}"/>
              </a:ext>
            </a:extLst>
          </p:cNvPr>
          <p:cNvPicPr>
            <a:picLocks noChangeAspect="1"/>
          </p:cNvPicPr>
          <p:nvPr/>
        </p:nvPicPr>
        <p:blipFill rotWithShape="1">
          <a:blip r:embed="rId6">
            <a:extLst>
              <a:ext uri="{28A0092B-C50C-407E-A947-70E740481C1C}">
                <a14:useLocalDpi xmlns:a14="http://schemas.microsoft.com/office/drawing/2010/main" val="0"/>
              </a:ext>
            </a:extLst>
          </a:blip>
          <a:srcRect l="52377" t="26275" r="34492" b="57427"/>
          <a:stretch/>
        </p:blipFill>
        <p:spPr>
          <a:xfrm>
            <a:off x="9743992" y="3070812"/>
            <a:ext cx="1200519" cy="1117717"/>
          </a:xfrm>
          <a:prstGeom prst="rect">
            <a:avLst/>
          </a:prstGeom>
        </p:spPr>
      </p:pic>
      <p:pic>
        <p:nvPicPr>
          <p:cNvPr id="15" name="Billede 14" descr="Et billede, der indeholder skærmbillede, tekst, Rektangel, Font/skrifttype&#10;&#10;Automatisk genereret beskrivelse">
            <a:extLst>
              <a:ext uri="{FF2B5EF4-FFF2-40B4-BE49-F238E27FC236}">
                <a16:creationId xmlns:a16="http://schemas.microsoft.com/office/drawing/2014/main" id="{720B3E96-D076-B89F-A065-AD30F7DB03BA}"/>
              </a:ext>
            </a:extLst>
          </p:cNvPr>
          <p:cNvPicPr>
            <a:picLocks noChangeAspect="1"/>
          </p:cNvPicPr>
          <p:nvPr/>
        </p:nvPicPr>
        <p:blipFill rotWithShape="1">
          <a:blip r:embed="rId7">
            <a:extLst>
              <a:ext uri="{28A0092B-C50C-407E-A947-70E740481C1C}">
                <a14:useLocalDpi xmlns:a14="http://schemas.microsoft.com/office/drawing/2010/main" val="0"/>
              </a:ext>
            </a:extLst>
          </a:blip>
          <a:srcRect l="36245" t="5497" r="50919" b="79017"/>
          <a:stretch/>
        </p:blipFill>
        <p:spPr>
          <a:xfrm>
            <a:off x="10963521" y="3098664"/>
            <a:ext cx="1173604" cy="1062012"/>
          </a:xfrm>
          <a:prstGeom prst="rect">
            <a:avLst/>
          </a:prstGeom>
        </p:spPr>
      </p:pic>
      <p:pic>
        <p:nvPicPr>
          <p:cNvPr id="7" name="Billede 6" descr="Et billede, der indeholder skærmbillede, Font/skrifttype, cirkel, tekst&#10;&#10;Automatisk genereret beskrivelse">
            <a:extLst>
              <a:ext uri="{FF2B5EF4-FFF2-40B4-BE49-F238E27FC236}">
                <a16:creationId xmlns:a16="http://schemas.microsoft.com/office/drawing/2014/main" id="{3288B625-5B66-0498-272A-6E16F5F56328}"/>
              </a:ext>
            </a:extLst>
          </p:cNvPr>
          <p:cNvPicPr>
            <a:picLocks noChangeAspect="1"/>
          </p:cNvPicPr>
          <p:nvPr/>
        </p:nvPicPr>
        <p:blipFill rotWithShape="1">
          <a:blip r:embed="rId8">
            <a:extLst>
              <a:ext uri="{28A0092B-C50C-407E-A947-70E740481C1C}">
                <a14:useLocalDpi xmlns:a14="http://schemas.microsoft.com/office/drawing/2010/main" val="0"/>
              </a:ext>
            </a:extLst>
          </a:blip>
          <a:srcRect l="33813" t="7719" r="40876" b="71897"/>
          <a:stretch/>
        </p:blipFill>
        <p:spPr>
          <a:xfrm>
            <a:off x="9975057" y="1786051"/>
            <a:ext cx="1787877" cy="1080000"/>
          </a:xfrm>
          <a:prstGeom prst="rect">
            <a:avLst/>
          </a:prstGeom>
        </p:spPr>
      </p:pic>
    </p:spTree>
    <p:extLst>
      <p:ext uri="{BB962C8B-B14F-4D97-AF65-F5344CB8AC3E}">
        <p14:creationId xmlns:p14="http://schemas.microsoft.com/office/powerpoint/2010/main" val="4279252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1EA060-F1E7-1865-5747-F6336A93B0A7}"/>
              </a:ext>
            </a:extLst>
          </p:cNvPr>
          <p:cNvSpPr txBox="1">
            <a:spLocks/>
          </p:cNvSpPr>
          <p:nvPr/>
        </p:nvSpPr>
        <p:spPr>
          <a:xfrm>
            <a:off x="2840000" y="982529"/>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B7C81"/>
                </a:solidFill>
                <a:effectLst/>
                <a:uLnTx/>
                <a:uFillTx/>
                <a:latin typeface="Barlow" panose="00000500000000000000" pitchFamily="2" charset="0"/>
              </a:rPr>
              <a:t>  </a:t>
            </a:r>
            <a:r>
              <a:rPr lang="en-GB" sz="2800" b="1" dirty="0">
                <a:solidFill>
                  <a:srgbClr val="6B7C81"/>
                </a:solidFill>
                <a:latin typeface="Barlow" panose="00000500000000000000" pitchFamily="2" charset="0"/>
              </a:rPr>
              <a:t>CABLED FLOODLIGHTS</a:t>
            </a:r>
            <a:endParaRPr kumimoji="0" lang="en-US" sz="2400" b="1" i="0" u="none" strike="noStrike" kern="1200" cap="none" spc="0" normalizeH="0" baseline="0" noProof="0" dirty="0">
              <a:ln>
                <a:noFill/>
              </a:ln>
              <a:solidFill>
                <a:srgbClr val="6B7C81"/>
              </a:solidFill>
              <a:effectLst/>
              <a:uLnTx/>
              <a:uFillTx/>
              <a:latin typeface="Barlow" panose="00000500000000000000" pitchFamily="2" charset="0"/>
            </a:endParaRPr>
          </a:p>
        </p:txBody>
      </p:sp>
      <p:cxnSp>
        <p:nvCxnSpPr>
          <p:cNvPr id="4" name="Lige forbindelse 3">
            <a:extLst>
              <a:ext uri="{FF2B5EF4-FFF2-40B4-BE49-F238E27FC236}">
                <a16:creationId xmlns:a16="http://schemas.microsoft.com/office/drawing/2014/main" id="{CE859F61-E4F0-6C88-32F4-482AA06D7BF7}"/>
              </a:ext>
            </a:extLst>
          </p:cNvPr>
          <p:cNvCxnSpPr/>
          <p:nvPr/>
        </p:nvCxnSpPr>
        <p:spPr>
          <a:xfrm>
            <a:off x="3081867" y="1501862"/>
            <a:ext cx="8517467"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kstfelt 4">
            <a:extLst>
              <a:ext uri="{FF2B5EF4-FFF2-40B4-BE49-F238E27FC236}">
                <a16:creationId xmlns:a16="http://schemas.microsoft.com/office/drawing/2014/main" id="{595BDBB1-FBC9-B63B-85E1-5B99ECFB7DD9}"/>
              </a:ext>
            </a:extLst>
          </p:cNvPr>
          <p:cNvSpPr txBox="1"/>
          <p:nvPr/>
        </p:nvSpPr>
        <p:spPr>
          <a:xfrm>
            <a:off x="7562006" y="3059668"/>
            <a:ext cx="2135007"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600-6000 </a:t>
            </a:r>
            <a:r>
              <a:rPr lang="en-US" sz="1400" b="1" i="0" u="none" strike="noStrike" kern="1200" cap="none" spc="0" normalizeH="0" baseline="0" noProof="0" dirty="0" err="1">
                <a:ln>
                  <a:noFill/>
                </a:ln>
                <a:solidFill>
                  <a:srgbClr val="6B7C81"/>
                </a:solidFill>
                <a:effectLst/>
                <a:uLnTx/>
                <a:uFillTx/>
                <a:latin typeface="Barlow" panose="00000500000000000000" pitchFamily="2" charset="0"/>
                <a:ea typeface="Calibri"/>
                <a:cs typeface="Calibri"/>
              </a:rPr>
              <a:t>lm</a:t>
            </a:r>
            <a:endParaRPr lang="en-US"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120 LEDs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IP67</a:t>
            </a:r>
          </a:p>
        </p:txBody>
      </p:sp>
      <p:cxnSp>
        <p:nvCxnSpPr>
          <p:cNvPr id="13" name="Lige forbindelse 12">
            <a:extLst>
              <a:ext uri="{FF2B5EF4-FFF2-40B4-BE49-F238E27FC236}">
                <a16:creationId xmlns:a16="http://schemas.microsoft.com/office/drawing/2014/main" id="{A65E096B-4761-9B70-887A-D76B8C17B2BB}"/>
              </a:ext>
            </a:extLst>
          </p:cNvPr>
          <p:cNvCxnSpPr>
            <a:cxnSpLocks/>
          </p:cNvCxnSpPr>
          <p:nvPr/>
        </p:nvCxnSpPr>
        <p:spPr>
          <a:xfrm>
            <a:off x="9613582" y="1705559"/>
            <a:ext cx="0" cy="4991373"/>
          </a:xfrm>
          <a:prstGeom prst="line">
            <a:avLst/>
          </a:prstGeom>
          <a:ln w="28575" cap="rnd">
            <a:solidFill>
              <a:srgbClr val="6B7C81"/>
            </a:solidFill>
            <a:prstDash val="sysDash"/>
          </a:ln>
        </p:spPr>
        <p:style>
          <a:lnRef idx="1">
            <a:schemeClr val="accent1"/>
          </a:lnRef>
          <a:fillRef idx="0">
            <a:schemeClr val="accent1"/>
          </a:fillRef>
          <a:effectRef idx="0">
            <a:schemeClr val="accent1"/>
          </a:effectRef>
          <a:fontRef idx="minor">
            <a:schemeClr val="tx1"/>
          </a:fontRef>
        </p:style>
      </p:cxnSp>
      <p:pic>
        <p:nvPicPr>
          <p:cNvPr id="21" name="Billede 20" descr="Et billede, der indeholder elektronik, kamera, cirkel, Elektronisk enhed&#10;&#10;Automatisk genereret beskrivelse">
            <a:extLst>
              <a:ext uri="{FF2B5EF4-FFF2-40B4-BE49-F238E27FC236}">
                <a16:creationId xmlns:a16="http://schemas.microsoft.com/office/drawing/2014/main" id="{0D3E01DD-37B6-3614-096E-D81CEAD59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1735" y="2211886"/>
            <a:ext cx="2270910" cy="2270910"/>
          </a:xfrm>
          <a:prstGeom prst="rect">
            <a:avLst/>
          </a:prstGeom>
        </p:spPr>
      </p:pic>
      <p:sp>
        <p:nvSpPr>
          <p:cNvPr id="15" name="Tekstfelt 14">
            <a:extLst>
              <a:ext uri="{FF2B5EF4-FFF2-40B4-BE49-F238E27FC236}">
                <a16:creationId xmlns:a16="http://schemas.microsoft.com/office/drawing/2014/main" id="{6A67B27E-AF39-8D8D-B740-933FF467625F}"/>
              </a:ext>
            </a:extLst>
          </p:cNvPr>
          <p:cNvSpPr txBox="1"/>
          <p:nvPr/>
        </p:nvSpPr>
        <p:spPr>
          <a:xfrm>
            <a:off x="6358521" y="4423478"/>
            <a:ext cx="8822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kern="1200" cap="none" spc="0" normalizeH="0" baseline="0" noProof="0" dirty="0">
                <a:ln>
                  <a:noFill/>
                </a:ln>
                <a:solidFill>
                  <a:srgbClr val="6B7C81"/>
                </a:solidFill>
                <a:effectLst/>
                <a:uLnTx/>
                <a:uFillTx/>
                <a:latin typeface="Barlow" panose="00000500000000000000" pitchFamily="2" charset="0"/>
              </a:rPr>
              <a:t>€154.90</a:t>
            </a:r>
          </a:p>
        </p:txBody>
      </p:sp>
      <p:sp>
        <p:nvSpPr>
          <p:cNvPr id="8" name="Tekstfelt 7">
            <a:extLst>
              <a:ext uri="{FF2B5EF4-FFF2-40B4-BE49-F238E27FC236}">
                <a16:creationId xmlns:a16="http://schemas.microsoft.com/office/drawing/2014/main" id="{2B60FB6C-747E-F60A-829D-4343BA316B3D}"/>
              </a:ext>
            </a:extLst>
          </p:cNvPr>
          <p:cNvSpPr txBox="1"/>
          <p:nvPr/>
        </p:nvSpPr>
        <p:spPr>
          <a:xfrm>
            <a:off x="5389869" y="1801947"/>
            <a:ext cx="1349298"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New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1" name="Tekstfelt 10">
            <a:extLst>
              <a:ext uri="{FF2B5EF4-FFF2-40B4-BE49-F238E27FC236}">
                <a16:creationId xmlns:a16="http://schemas.microsoft.com/office/drawing/2014/main" id="{45B96ADC-2C48-D6D0-2A04-99255E40F94D}"/>
              </a:ext>
            </a:extLst>
          </p:cNvPr>
          <p:cNvSpPr txBox="1"/>
          <p:nvPr/>
        </p:nvSpPr>
        <p:spPr>
          <a:xfrm>
            <a:off x="3141257" y="1806800"/>
            <a:ext cx="1429444" cy="307777"/>
          </a:xfrm>
          <a:prstGeom prst="rect">
            <a:avLst/>
          </a:prstGeom>
          <a:noFill/>
        </p:spPr>
        <p:txBody>
          <a:bodyPr wrap="square" lIns="91440" tIns="45720" rIns="91440" bIns="45720" rtlCol="0" anchor="t">
            <a:spAutoFit/>
          </a:bodyPr>
          <a:lstStyle/>
          <a:p>
            <a:pPr>
              <a:defRPr/>
            </a:pPr>
            <a:r>
              <a:rPr lang="en-GB" sz="1400" b="1" dirty="0">
                <a:solidFill>
                  <a:srgbClr val="6B7C81"/>
                </a:solidFill>
                <a:latin typeface="Barlow" panose="00000500000000000000" pitchFamily="2" charset="0"/>
                <a:ea typeface="Calibri"/>
                <a:cs typeface="Calibri"/>
              </a:rPr>
              <a:t>Present</a:t>
            </a: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7" name="Tekstfelt 16">
            <a:extLst>
              <a:ext uri="{FF2B5EF4-FFF2-40B4-BE49-F238E27FC236}">
                <a16:creationId xmlns:a16="http://schemas.microsoft.com/office/drawing/2014/main" id="{23DB1B1B-915F-BC55-5AC3-9BFF0659196E}"/>
              </a:ext>
            </a:extLst>
          </p:cNvPr>
          <p:cNvSpPr txBox="1"/>
          <p:nvPr/>
        </p:nvSpPr>
        <p:spPr>
          <a:xfrm>
            <a:off x="5389869" y="2062576"/>
            <a:ext cx="2205944" cy="307777"/>
          </a:xfrm>
          <a:prstGeom prst="rect">
            <a:avLst/>
          </a:prstGeom>
          <a:noFill/>
        </p:spPr>
        <p:txBody>
          <a:bodyPr wrap="square" lIns="91440" tIns="45720" rIns="91440" bIns="45720" rtlCol="0" anchor="t">
            <a:spAutoFit/>
          </a:bodyPr>
          <a:lstStyle/>
          <a:p>
            <a:pPr>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03.6203 NOVA 6</a:t>
            </a:r>
          </a:p>
        </p:txBody>
      </p:sp>
      <p:sp>
        <p:nvSpPr>
          <p:cNvPr id="18" name="Tekstfelt 17">
            <a:extLst>
              <a:ext uri="{FF2B5EF4-FFF2-40B4-BE49-F238E27FC236}">
                <a16:creationId xmlns:a16="http://schemas.microsoft.com/office/drawing/2014/main" id="{850A2B85-FBB4-D19A-0B76-4A671ED7A2CF}"/>
              </a:ext>
            </a:extLst>
          </p:cNvPr>
          <p:cNvSpPr txBox="1"/>
          <p:nvPr/>
        </p:nvSpPr>
        <p:spPr>
          <a:xfrm>
            <a:off x="3142138" y="2067428"/>
            <a:ext cx="2205944" cy="307777"/>
          </a:xfrm>
          <a:prstGeom prst="rect">
            <a:avLst/>
          </a:prstGeom>
          <a:noFill/>
        </p:spPr>
        <p:txBody>
          <a:bodyPr wrap="square" lIns="91440" tIns="45720" rIns="91440" bIns="45720" rtlCol="0" anchor="t">
            <a:spAutoFit/>
          </a:bodyPr>
          <a:lstStyle/>
          <a:p>
            <a:pPr>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03.5442 NOVA 6K</a:t>
            </a:r>
          </a:p>
        </p:txBody>
      </p:sp>
      <p:pic>
        <p:nvPicPr>
          <p:cNvPr id="20" name="Billede 19" descr="Et billede, der indeholder cirkel, gadget, Elektronisk enhed, elektronik&#10;&#10;Automatisk genereret beskrivelse">
            <a:extLst>
              <a:ext uri="{FF2B5EF4-FFF2-40B4-BE49-F238E27FC236}">
                <a16:creationId xmlns:a16="http://schemas.microsoft.com/office/drawing/2014/main" id="{783CB80D-77C9-8480-76F0-213949332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699" y="2495156"/>
            <a:ext cx="1965185" cy="1943012"/>
          </a:xfrm>
          <a:prstGeom prst="rect">
            <a:avLst/>
          </a:prstGeom>
        </p:spPr>
      </p:pic>
      <p:sp>
        <p:nvSpPr>
          <p:cNvPr id="22" name="Tekstfelt 21">
            <a:extLst>
              <a:ext uri="{FF2B5EF4-FFF2-40B4-BE49-F238E27FC236}">
                <a16:creationId xmlns:a16="http://schemas.microsoft.com/office/drawing/2014/main" id="{4468E67C-7D0B-0D3A-357C-90967B3B03A2}"/>
              </a:ext>
            </a:extLst>
          </p:cNvPr>
          <p:cNvSpPr txBox="1"/>
          <p:nvPr/>
        </p:nvSpPr>
        <p:spPr>
          <a:xfrm>
            <a:off x="4338084" y="5263894"/>
            <a:ext cx="2290589" cy="738664"/>
          </a:xfrm>
          <a:prstGeom prst="rect">
            <a:avLst/>
          </a:prstGeom>
          <a:noFill/>
        </p:spPr>
        <p:txBody>
          <a:bodyPr wrap="square" lIns="91440" tIns="45720" rIns="91440" bIns="45720" rtlCol="0" anchor="t">
            <a:spAutoFit/>
          </a:bodyPr>
          <a:lstStyle/>
          <a:p>
            <a:pPr lvl="0">
              <a:defRPr/>
            </a:pPr>
            <a:r>
              <a:rPr lang="en-GB" sz="1400" b="1" dirty="0" err="1">
                <a:solidFill>
                  <a:srgbClr val="6B7C81"/>
                </a:solidFill>
                <a:latin typeface="Barlow" panose="00000500000000000000" pitchFamily="2" charset="0"/>
              </a:rPr>
              <a:t>OPTILight</a:t>
            </a:r>
            <a:r>
              <a:rPr lang="en-GB" sz="1400" b="1" dirty="0">
                <a:solidFill>
                  <a:srgbClr val="6B7C81"/>
                </a:solidFill>
                <a:latin typeface="Barlow" panose="00000500000000000000" pitchFamily="2" charset="0"/>
              </a:rPr>
              <a:t> functionality</a:t>
            </a:r>
          </a:p>
          <a:p>
            <a:pPr lvl="0">
              <a:defRPr/>
            </a:pPr>
            <a:r>
              <a:rPr lang="en-GB" sz="1400" b="1" dirty="0">
                <a:solidFill>
                  <a:srgbClr val="6B7C81"/>
                </a:solidFill>
                <a:latin typeface="Barlow" panose="00000500000000000000" pitchFamily="2" charset="0"/>
              </a:rPr>
              <a:t>Light dimmer function</a:t>
            </a:r>
            <a:endPar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Integrated carrying handle</a:t>
            </a:r>
            <a:endPar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pic>
        <p:nvPicPr>
          <p:cNvPr id="2" name="Billede 1" descr="Et billede, der indeholder tekst, værktøj, maskine, kopimaskine&#10;&#10;Automatisk genereret beskrivelse">
            <a:extLst>
              <a:ext uri="{FF2B5EF4-FFF2-40B4-BE49-F238E27FC236}">
                <a16:creationId xmlns:a16="http://schemas.microsoft.com/office/drawing/2014/main" id="{9266302B-D502-8331-1DE3-34F322A8C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4174" y="4423478"/>
            <a:ext cx="2385723" cy="2385723"/>
          </a:xfrm>
          <a:prstGeom prst="rect">
            <a:avLst/>
          </a:prstGeom>
        </p:spPr>
      </p:pic>
      <p:sp>
        <p:nvSpPr>
          <p:cNvPr id="12" name="Rektangel: afrundede hjørner 11">
            <a:extLst>
              <a:ext uri="{FF2B5EF4-FFF2-40B4-BE49-F238E27FC236}">
                <a16:creationId xmlns:a16="http://schemas.microsoft.com/office/drawing/2014/main" id="{4FCCA9BA-D05C-7C0A-8959-3119373BB451}"/>
              </a:ext>
            </a:extLst>
          </p:cNvPr>
          <p:cNvSpPr/>
          <p:nvPr/>
        </p:nvSpPr>
        <p:spPr>
          <a:xfrm>
            <a:off x="3029368" y="1669062"/>
            <a:ext cx="2148207" cy="3062193"/>
          </a:xfrm>
          <a:prstGeom prst="roundRect">
            <a:avLst/>
          </a:prstGeom>
          <a:noFill/>
          <a:ln>
            <a:solidFill>
              <a:srgbClr val="6B7C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descr="Et billede, der indeholder skærmbillede, Rektangel, kvadratisk, Font/skrifttype&#10;&#10;Automatisk genereret beskrivelse">
            <a:extLst>
              <a:ext uri="{FF2B5EF4-FFF2-40B4-BE49-F238E27FC236}">
                <a16:creationId xmlns:a16="http://schemas.microsoft.com/office/drawing/2014/main" id="{AFCAC587-CD1A-7EE6-1AD0-DB16E2ABFD9D}"/>
              </a:ext>
            </a:extLst>
          </p:cNvPr>
          <p:cNvPicPr>
            <a:picLocks noChangeAspect="1"/>
          </p:cNvPicPr>
          <p:nvPr/>
        </p:nvPicPr>
        <p:blipFill rotWithShape="1">
          <a:blip r:embed="rId6">
            <a:extLst>
              <a:ext uri="{28A0092B-C50C-407E-A947-70E740481C1C}">
                <a14:useLocalDpi xmlns:a14="http://schemas.microsoft.com/office/drawing/2010/main" val="0"/>
              </a:ext>
            </a:extLst>
          </a:blip>
          <a:srcRect l="67502" t="26275" r="18675" b="57895"/>
          <a:stretch/>
        </p:blipFill>
        <p:spPr>
          <a:xfrm>
            <a:off x="9733205" y="3035605"/>
            <a:ext cx="1263828" cy="1085631"/>
          </a:xfrm>
          <a:prstGeom prst="rect">
            <a:avLst/>
          </a:prstGeom>
        </p:spPr>
      </p:pic>
      <p:pic>
        <p:nvPicPr>
          <p:cNvPr id="14" name="Billede 13" descr="Et billede, der indeholder skærmbillede, tekst, Rektangel, Font/skrifttype&#10;&#10;Automatisk genereret beskrivelse">
            <a:extLst>
              <a:ext uri="{FF2B5EF4-FFF2-40B4-BE49-F238E27FC236}">
                <a16:creationId xmlns:a16="http://schemas.microsoft.com/office/drawing/2014/main" id="{53079D7E-E336-723E-A007-064A1CB3C595}"/>
              </a:ext>
            </a:extLst>
          </p:cNvPr>
          <p:cNvPicPr>
            <a:picLocks noChangeAspect="1"/>
          </p:cNvPicPr>
          <p:nvPr/>
        </p:nvPicPr>
        <p:blipFill rotWithShape="1">
          <a:blip r:embed="rId7">
            <a:extLst>
              <a:ext uri="{28A0092B-C50C-407E-A947-70E740481C1C}">
                <a14:useLocalDpi xmlns:a14="http://schemas.microsoft.com/office/drawing/2010/main" val="0"/>
              </a:ext>
            </a:extLst>
          </a:blip>
          <a:srcRect l="21400" t="4678" r="65967" b="79297"/>
          <a:stretch/>
        </p:blipFill>
        <p:spPr>
          <a:xfrm>
            <a:off x="10961346" y="3012131"/>
            <a:ext cx="1155031" cy="1098978"/>
          </a:xfrm>
          <a:prstGeom prst="rect">
            <a:avLst/>
          </a:prstGeom>
        </p:spPr>
      </p:pic>
      <p:pic>
        <p:nvPicPr>
          <p:cNvPr id="6" name="Billede 5" descr="Et billede, der indeholder skærmbillede, Font/skrifttype, cirkel, tekst&#10;&#10;Automatisk genereret beskrivelse">
            <a:extLst>
              <a:ext uri="{FF2B5EF4-FFF2-40B4-BE49-F238E27FC236}">
                <a16:creationId xmlns:a16="http://schemas.microsoft.com/office/drawing/2014/main" id="{79C91216-9810-6BD6-E10C-2298097A609A}"/>
              </a:ext>
            </a:extLst>
          </p:cNvPr>
          <p:cNvPicPr>
            <a:picLocks noChangeAspect="1"/>
          </p:cNvPicPr>
          <p:nvPr/>
        </p:nvPicPr>
        <p:blipFill rotWithShape="1">
          <a:blip r:embed="rId8">
            <a:extLst>
              <a:ext uri="{28A0092B-C50C-407E-A947-70E740481C1C}">
                <a14:useLocalDpi xmlns:a14="http://schemas.microsoft.com/office/drawing/2010/main" val="0"/>
              </a:ext>
            </a:extLst>
          </a:blip>
          <a:srcRect l="33152" t="52943" r="41537" b="26673"/>
          <a:stretch/>
        </p:blipFill>
        <p:spPr>
          <a:xfrm>
            <a:off x="9902868" y="1778030"/>
            <a:ext cx="1787877" cy="1080000"/>
          </a:xfrm>
          <a:prstGeom prst="rect">
            <a:avLst/>
          </a:prstGeom>
        </p:spPr>
      </p:pic>
    </p:spTree>
    <p:extLst>
      <p:ext uri="{BB962C8B-B14F-4D97-AF65-F5344CB8AC3E}">
        <p14:creationId xmlns:p14="http://schemas.microsoft.com/office/powerpoint/2010/main" val="1028432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1EA060-F1E7-1865-5747-F6336A93B0A7}"/>
              </a:ext>
            </a:extLst>
          </p:cNvPr>
          <p:cNvSpPr txBox="1">
            <a:spLocks/>
          </p:cNvSpPr>
          <p:nvPr/>
        </p:nvSpPr>
        <p:spPr>
          <a:xfrm>
            <a:off x="2840000" y="982529"/>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B7C81"/>
                </a:solidFill>
                <a:effectLst/>
                <a:uLnTx/>
                <a:uFillTx/>
                <a:latin typeface="Barlow" panose="00000500000000000000" pitchFamily="2" charset="0"/>
              </a:rPr>
              <a:t>  </a:t>
            </a:r>
            <a:r>
              <a:rPr lang="en-GB" sz="2800" b="1" dirty="0">
                <a:solidFill>
                  <a:srgbClr val="6B7C81"/>
                </a:solidFill>
                <a:latin typeface="Barlow" panose="00000500000000000000" pitchFamily="2" charset="0"/>
              </a:rPr>
              <a:t>CABLED FLOODLIGHTS</a:t>
            </a:r>
            <a:endParaRPr kumimoji="0" lang="en-US" sz="2400" b="1" i="0" u="none" strike="noStrike" kern="1200" cap="none" spc="0" normalizeH="0" baseline="0" noProof="0" dirty="0">
              <a:ln>
                <a:noFill/>
              </a:ln>
              <a:solidFill>
                <a:srgbClr val="6B7C81"/>
              </a:solidFill>
              <a:effectLst/>
              <a:uLnTx/>
              <a:uFillTx/>
              <a:latin typeface="Barlow" panose="00000500000000000000" pitchFamily="2" charset="0"/>
            </a:endParaRPr>
          </a:p>
        </p:txBody>
      </p:sp>
      <p:cxnSp>
        <p:nvCxnSpPr>
          <p:cNvPr id="4" name="Lige forbindelse 3">
            <a:extLst>
              <a:ext uri="{FF2B5EF4-FFF2-40B4-BE49-F238E27FC236}">
                <a16:creationId xmlns:a16="http://schemas.microsoft.com/office/drawing/2014/main" id="{CE859F61-E4F0-6C88-32F4-482AA06D7BF7}"/>
              </a:ext>
            </a:extLst>
          </p:cNvPr>
          <p:cNvCxnSpPr/>
          <p:nvPr/>
        </p:nvCxnSpPr>
        <p:spPr>
          <a:xfrm>
            <a:off x="3081867" y="1501862"/>
            <a:ext cx="8517467"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kstfelt 4">
            <a:extLst>
              <a:ext uri="{FF2B5EF4-FFF2-40B4-BE49-F238E27FC236}">
                <a16:creationId xmlns:a16="http://schemas.microsoft.com/office/drawing/2014/main" id="{595BDBB1-FBC9-B63B-85E1-5B99ECFB7DD9}"/>
              </a:ext>
            </a:extLst>
          </p:cNvPr>
          <p:cNvSpPr txBox="1"/>
          <p:nvPr/>
        </p:nvSpPr>
        <p:spPr>
          <a:xfrm>
            <a:off x="4417943" y="5202966"/>
            <a:ext cx="2288534" cy="738664"/>
          </a:xfrm>
          <a:prstGeom prst="rect">
            <a:avLst/>
          </a:prstGeom>
          <a:noFill/>
        </p:spPr>
        <p:txBody>
          <a:bodyPr wrap="square" lIns="91440" tIns="45720" rIns="91440" bIns="45720" rtlCol="0" anchor="t">
            <a:spAutoFit/>
          </a:bodyPr>
          <a:lstStyle/>
          <a:p>
            <a:pPr lvl="0">
              <a:defRPr/>
            </a:pPr>
            <a:r>
              <a:rPr lang="en-GB" sz="1400" b="1" dirty="0" err="1">
                <a:solidFill>
                  <a:srgbClr val="6B7C81"/>
                </a:solidFill>
                <a:latin typeface="Barlow" panose="00000500000000000000" pitchFamily="2" charset="0"/>
              </a:rPr>
              <a:t>OPTILight</a:t>
            </a:r>
            <a:r>
              <a:rPr lang="en-GB" sz="1400" b="1" dirty="0">
                <a:solidFill>
                  <a:srgbClr val="6B7C81"/>
                </a:solidFill>
                <a:latin typeface="Barlow" panose="00000500000000000000" pitchFamily="2" charset="0"/>
              </a:rPr>
              <a:t> functionality</a:t>
            </a:r>
          </a:p>
          <a:p>
            <a:pPr lvl="0">
              <a:defRPr/>
            </a:pPr>
            <a:r>
              <a:rPr lang="en-GB" sz="1400" b="1" dirty="0">
                <a:solidFill>
                  <a:srgbClr val="6B7C81"/>
                </a:solidFill>
                <a:latin typeface="Barlow" panose="00000500000000000000" pitchFamily="2" charset="0"/>
              </a:rPr>
              <a:t>Light dimmer function</a:t>
            </a:r>
            <a:endPar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Integrated carrying handle</a:t>
            </a:r>
            <a:endPar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cxnSp>
        <p:nvCxnSpPr>
          <p:cNvPr id="13" name="Lige forbindelse 12">
            <a:extLst>
              <a:ext uri="{FF2B5EF4-FFF2-40B4-BE49-F238E27FC236}">
                <a16:creationId xmlns:a16="http://schemas.microsoft.com/office/drawing/2014/main" id="{A65E096B-4761-9B70-887A-D76B8C17B2BB}"/>
              </a:ext>
            </a:extLst>
          </p:cNvPr>
          <p:cNvCxnSpPr>
            <a:cxnSpLocks/>
          </p:cNvCxnSpPr>
          <p:nvPr/>
        </p:nvCxnSpPr>
        <p:spPr>
          <a:xfrm>
            <a:off x="9613582" y="1705559"/>
            <a:ext cx="0" cy="4991373"/>
          </a:xfrm>
          <a:prstGeom prst="line">
            <a:avLst/>
          </a:prstGeom>
          <a:ln w="28575" cap="rnd">
            <a:solidFill>
              <a:srgbClr val="6B7C81"/>
            </a:solidFill>
            <a:prstDash val="sysDash"/>
          </a:ln>
        </p:spPr>
        <p:style>
          <a:lnRef idx="1">
            <a:schemeClr val="accent1"/>
          </a:lnRef>
          <a:fillRef idx="0">
            <a:schemeClr val="accent1"/>
          </a:fillRef>
          <a:effectRef idx="0">
            <a:schemeClr val="accent1"/>
          </a:effectRef>
          <a:fontRef idx="minor">
            <a:schemeClr val="tx1"/>
          </a:fontRef>
        </p:style>
      </p:cxnSp>
      <p:sp>
        <p:nvSpPr>
          <p:cNvPr id="14" name="Tekstfelt 13">
            <a:extLst>
              <a:ext uri="{FF2B5EF4-FFF2-40B4-BE49-F238E27FC236}">
                <a16:creationId xmlns:a16="http://schemas.microsoft.com/office/drawing/2014/main" id="{BAABC76F-5568-2809-67C2-1B238513F34B}"/>
              </a:ext>
            </a:extLst>
          </p:cNvPr>
          <p:cNvSpPr txBox="1"/>
          <p:nvPr/>
        </p:nvSpPr>
        <p:spPr>
          <a:xfrm>
            <a:off x="6370676" y="4340475"/>
            <a:ext cx="8822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kern="1200" cap="none" spc="0" normalizeH="0" baseline="0" noProof="0" dirty="0">
                <a:ln>
                  <a:noFill/>
                </a:ln>
                <a:solidFill>
                  <a:srgbClr val="6B7C81"/>
                </a:solidFill>
                <a:effectLst/>
                <a:uLnTx/>
                <a:uFillTx/>
                <a:latin typeface="Barlow" panose="00000500000000000000" pitchFamily="2" charset="0"/>
              </a:rPr>
              <a:t>€279.90</a:t>
            </a:r>
          </a:p>
        </p:txBody>
      </p:sp>
      <p:pic>
        <p:nvPicPr>
          <p:cNvPr id="12" name="Billede 11" descr="Et billede, der indeholder elektronik, cirkel, kamera, Elektronisk enhed&#10;&#10;Automatisk genereret beskrivelse">
            <a:extLst>
              <a:ext uri="{FF2B5EF4-FFF2-40B4-BE49-F238E27FC236}">
                <a16:creationId xmlns:a16="http://schemas.microsoft.com/office/drawing/2014/main" id="{3D784D84-014B-B71C-C3F1-3904A59BF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119" y="2474157"/>
            <a:ext cx="1984980" cy="1984980"/>
          </a:xfrm>
          <a:prstGeom prst="rect">
            <a:avLst/>
          </a:prstGeom>
        </p:spPr>
      </p:pic>
      <p:sp>
        <p:nvSpPr>
          <p:cNvPr id="8" name="Tekstfelt 7">
            <a:extLst>
              <a:ext uri="{FF2B5EF4-FFF2-40B4-BE49-F238E27FC236}">
                <a16:creationId xmlns:a16="http://schemas.microsoft.com/office/drawing/2014/main" id="{0C403237-9A2E-C0E0-7BE2-A19B24B7952C}"/>
              </a:ext>
            </a:extLst>
          </p:cNvPr>
          <p:cNvSpPr txBox="1"/>
          <p:nvPr/>
        </p:nvSpPr>
        <p:spPr>
          <a:xfrm>
            <a:off x="5362576" y="1801947"/>
            <a:ext cx="1349298" cy="307777"/>
          </a:xfrm>
          <a:prstGeom prst="rect">
            <a:avLst/>
          </a:prstGeom>
          <a:noFill/>
        </p:spPr>
        <p:txBody>
          <a:bodyPr wrap="square" lIns="91440" tIns="45720" rIns="91440" bIns="45720" rtlCol="0" anchor="t">
            <a:spAutoFit/>
          </a:bodyPr>
          <a:lstStyle/>
          <a:p>
            <a:pPr>
              <a:defRPr/>
            </a:pP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New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1" name="Tekstfelt 10">
            <a:extLst>
              <a:ext uri="{FF2B5EF4-FFF2-40B4-BE49-F238E27FC236}">
                <a16:creationId xmlns:a16="http://schemas.microsoft.com/office/drawing/2014/main" id="{2A17C14E-6471-835D-8660-E1D097884CF8}"/>
              </a:ext>
            </a:extLst>
          </p:cNvPr>
          <p:cNvSpPr txBox="1"/>
          <p:nvPr/>
        </p:nvSpPr>
        <p:spPr>
          <a:xfrm>
            <a:off x="3141257" y="1806800"/>
            <a:ext cx="1429444" cy="307777"/>
          </a:xfrm>
          <a:prstGeom prst="rect">
            <a:avLst/>
          </a:prstGeom>
          <a:noFill/>
        </p:spPr>
        <p:txBody>
          <a:bodyPr wrap="square" lIns="91440" tIns="45720" rIns="91440" bIns="45720" rtlCol="0" anchor="t">
            <a:spAutoFit/>
          </a:bodyPr>
          <a:lstStyle/>
          <a:p>
            <a:pPr>
              <a:defRPr/>
            </a:pPr>
            <a:r>
              <a:rPr lang="en-GB" sz="1400" b="1" dirty="0">
                <a:solidFill>
                  <a:srgbClr val="6B7C81"/>
                </a:solidFill>
                <a:latin typeface="Barlow" panose="00000500000000000000" pitchFamily="2" charset="0"/>
                <a:ea typeface="Calibri"/>
                <a:cs typeface="Calibri"/>
              </a:rPr>
              <a:t>Present</a:t>
            </a:r>
            <a:r>
              <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 version</a:t>
            </a:r>
            <a:endParaRPr lang="en-GB" sz="11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7" name="Tekstfelt 16">
            <a:extLst>
              <a:ext uri="{FF2B5EF4-FFF2-40B4-BE49-F238E27FC236}">
                <a16:creationId xmlns:a16="http://schemas.microsoft.com/office/drawing/2014/main" id="{FDDC655C-A14F-262D-C7C4-87F72663093A}"/>
              </a:ext>
            </a:extLst>
          </p:cNvPr>
          <p:cNvSpPr txBox="1"/>
          <p:nvPr/>
        </p:nvSpPr>
        <p:spPr>
          <a:xfrm>
            <a:off x="5362576" y="2062576"/>
            <a:ext cx="2205944" cy="307777"/>
          </a:xfrm>
          <a:prstGeom prst="rect">
            <a:avLst/>
          </a:prstGeom>
          <a:noFill/>
        </p:spPr>
        <p:txBody>
          <a:bodyPr wrap="square" lIns="91440" tIns="45720" rIns="91440" bIns="45720" rtlCol="0" anchor="t">
            <a:spAutoFit/>
          </a:bodyPr>
          <a:lstStyle/>
          <a:p>
            <a:pPr>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03.6206 NOVA 12</a:t>
            </a:r>
          </a:p>
        </p:txBody>
      </p:sp>
      <p:sp>
        <p:nvSpPr>
          <p:cNvPr id="18" name="Tekstfelt 17">
            <a:extLst>
              <a:ext uri="{FF2B5EF4-FFF2-40B4-BE49-F238E27FC236}">
                <a16:creationId xmlns:a16="http://schemas.microsoft.com/office/drawing/2014/main" id="{6151C447-25AF-EBC5-DB09-B58A7C65E080}"/>
              </a:ext>
            </a:extLst>
          </p:cNvPr>
          <p:cNvSpPr txBox="1"/>
          <p:nvPr/>
        </p:nvSpPr>
        <p:spPr>
          <a:xfrm>
            <a:off x="7307422" y="2868629"/>
            <a:ext cx="2205944" cy="954107"/>
          </a:xfrm>
          <a:prstGeom prst="rect">
            <a:avLst/>
          </a:prstGeom>
          <a:noFill/>
        </p:spPr>
        <p:txBody>
          <a:bodyPr wrap="square" lIns="91440" tIns="45720" rIns="91440" bIns="45720" rtlCol="0" anchor="t">
            <a:spAutoFit/>
          </a:bodyPr>
          <a:lstStyle/>
          <a:p>
            <a:pPr>
              <a:defRPr/>
            </a:pPr>
            <a:r>
              <a:rPr kumimoji="0" lang="en-US" sz="1400" b="1" i="0" u="none" strike="noStrike" kern="1200" cap="none" spc="0" normalizeH="0" baseline="0" noProof="0" dirty="0">
                <a:ln>
                  <a:noFill/>
                </a:ln>
                <a:solidFill>
                  <a:srgbClr val="6B7C81"/>
                </a:solidFill>
                <a:effectLst/>
                <a:uLnTx/>
                <a:uFillTx/>
                <a:latin typeface="Barlow" panose="00000500000000000000" pitchFamily="2" charset="0"/>
              </a:rPr>
              <a:t>1200-12000 </a:t>
            </a:r>
            <a:r>
              <a:rPr kumimoji="0" lang="en-US" sz="1400" b="1" i="0" u="none" strike="noStrike" kern="1200" cap="none" spc="0" normalizeH="0" baseline="0" noProof="0" dirty="0" err="1">
                <a:ln>
                  <a:noFill/>
                </a:ln>
                <a:solidFill>
                  <a:srgbClr val="6B7C81"/>
                </a:solidFill>
                <a:effectLst/>
                <a:uLnTx/>
                <a:uFillTx/>
                <a:latin typeface="Barlow" panose="00000500000000000000" pitchFamily="2" charset="0"/>
              </a:rPr>
              <a:t>lm</a:t>
            </a:r>
            <a:endParaRPr kumimoji="0" lang="en-US" sz="1400" b="1" i="0" u="none" strike="noStrike" kern="1200" cap="none" spc="0" normalizeH="0" baseline="0" noProof="0" dirty="0">
              <a:ln>
                <a:noFill/>
              </a:ln>
              <a:solidFill>
                <a:srgbClr val="6B7C81"/>
              </a:solidFill>
              <a:effectLst/>
              <a:uLnTx/>
              <a:uFillTx/>
              <a:latin typeface="Barlow" panose="00000500000000000000" pitchFamily="2" charset="0"/>
            </a:endParaRPr>
          </a:p>
          <a:p>
            <a:pPr>
              <a:defRPr/>
            </a:pPr>
            <a:r>
              <a:rPr kumimoji="0" lang="en-US" sz="1400" b="1" i="0" u="none" strike="noStrike" kern="1200" cap="none" spc="0" normalizeH="0" baseline="0" noProof="0" dirty="0">
                <a:ln>
                  <a:noFill/>
                </a:ln>
                <a:solidFill>
                  <a:srgbClr val="6B7C81"/>
                </a:solidFill>
                <a:effectLst/>
                <a:uLnTx/>
                <a:uFillTx/>
                <a:latin typeface="Barlow" panose="00000500000000000000" pitchFamily="2" charset="0"/>
              </a:rPr>
              <a:t>200 LEDs</a:t>
            </a:r>
          </a:p>
          <a:p>
            <a:pPr>
              <a:defRPr/>
            </a:pPr>
            <a:r>
              <a:rPr kumimoji="0" lang="en-US" sz="1400" b="1" i="0" u="none" strike="noStrike" kern="1200" cap="none" spc="0" normalizeH="0" baseline="0" noProof="0" dirty="0">
                <a:ln>
                  <a:noFill/>
                </a:ln>
                <a:solidFill>
                  <a:srgbClr val="6B7C81"/>
                </a:solidFill>
                <a:effectLst/>
                <a:uLnTx/>
                <a:uFillTx/>
                <a:latin typeface="Barlow" panose="00000500000000000000" pitchFamily="2" charset="0"/>
              </a:rPr>
              <a:t>IP67</a:t>
            </a:r>
          </a:p>
          <a:p>
            <a:pPr>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BLUETOOTH light </a:t>
            </a:r>
            <a:r>
              <a:rPr lang="en-GB" sz="1400" b="1" dirty="0">
                <a:solidFill>
                  <a:srgbClr val="6B7C81"/>
                </a:solidFill>
                <a:latin typeface="Barlow" panose="00000500000000000000" pitchFamily="2" charset="0"/>
              </a:rPr>
              <a:t>control</a:t>
            </a:r>
            <a:endParaRPr lang="en-GB" sz="14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
        <p:nvSpPr>
          <p:cNvPr id="19" name="Tekstfelt 18">
            <a:extLst>
              <a:ext uri="{FF2B5EF4-FFF2-40B4-BE49-F238E27FC236}">
                <a16:creationId xmlns:a16="http://schemas.microsoft.com/office/drawing/2014/main" id="{3150C157-61A3-CACB-7BFE-9364FC82B703}"/>
              </a:ext>
            </a:extLst>
          </p:cNvPr>
          <p:cNvSpPr txBox="1"/>
          <p:nvPr/>
        </p:nvSpPr>
        <p:spPr>
          <a:xfrm>
            <a:off x="3142138" y="2067428"/>
            <a:ext cx="2205944" cy="307777"/>
          </a:xfrm>
          <a:prstGeom prst="rect">
            <a:avLst/>
          </a:prstGeom>
          <a:noFill/>
        </p:spPr>
        <p:txBody>
          <a:bodyPr wrap="square" lIns="91440" tIns="45720" rIns="91440" bIns="45720" rtlCol="0" anchor="t">
            <a:spAutoFit/>
          </a:bodyPr>
          <a:lstStyle/>
          <a:p>
            <a:pPr>
              <a:defRPr/>
            </a:pPr>
            <a:r>
              <a:rPr kumimoji="0" lang="en-GB" sz="1400" b="1" i="0" u="none" strike="noStrike" kern="1200" cap="none" spc="0" normalizeH="0" baseline="0" noProof="0" dirty="0">
                <a:ln>
                  <a:noFill/>
                </a:ln>
                <a:solidFill>
                  <a:srgbClr val="6B7C81"/>
                </a:solidFill>
                <a:effectLst/>
                <a:uLnTx/>
                <a:uFillTx/>
                <a:latin typeface="Barlow" panose="00000500000000000000" pitchFamily="2" charset="0"/>
              </a:rPr>
              <a:t>03.5444 NOVA 12K</a:t>
            </a:r>
          </a:p>
        </p:txBody>
      </p:sp>
      <p:pic>
        <p:nvPicPr>
          <p:cNvPr id="22" name="Billede 21" descr="Et billede, der indeholder kamera, gadget, cirkel, elektronik&#10;&#10;Automatisk genereret beskrivelse">
            <a:extLst>
              <a:ext uri="{FF2B5EF4-FFF2-40B4-BE49-F238E27FC236}">
                <a16:creationId xmlns:a16="http://schemas.microsoft.com/office/drawing/2014/main" id="{8EC69D11-18C5-3EC1-D6B6-12579F60A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232" y="2474157"/>
            <a:ext cx="2149152" cy="2124903"/>
          </a:xfrm>
          <a:prstGeom prst="rect">
            <a:avLst/>
          </a:prstGeom>
        </p:spPr>
      </p:pic>
      <p:pic>
        <p:nvPicPr>
          <p:cNvPr id="15" name="Billede 14" descr="Et billede, der indeholder tekst, værktøj, maskine, kopimaskine&#10;&#10;Automatisk genereret beskrivelse">
            <a:extLst>
              <a:ext uri="{FF2B5EF4-FFF2-40B4-BE49-F238E27FC236}">
                <a16:creationId xmlns:a16="http://schemas.microsoft.com/office/drawing/2014/main" id="{68A0A728-A6A4-FE3C-578A-966BBA0740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1733" y="4413935"/>
            <a:ext cx="2385723" cy="2385723"/>
          </a:xfrm>
          <a:prstGeom prst="rect">
            <a:avLst/>
          </a:prstGeom>
        </p:spPr>
      </p:pic>
      <p:sp>
        <p:nvSpPr>
          <p:cNvPr id="2" name="Rektangel: afrundede hjørner 1">
            <a:extLst>
              <a:ext uri="{FF2B5EF4-FFF2-40B4-BE49-F238E27FC236}">
                <a16:creationId xmlns:a16="http://schemas.microsoft.com/office/drawing/2014/main" id="{7BC32723-D9A5-7D0B-FA17-442C70C98742}"/>
              </a:ext>
            </a:extLst>
          </p:cNvPr>
          <p:cNvSpPr/>
          <p:nvPr/>
        </p:nvSpPr>
        <p:spPr>
          <a:xfrm>
            <a:off x="3029368" y="1669062"/>
            <a:ext cx="2148207" cy="3134950"/>
          </a:xfrm>
          <a:prstGeom prst="roundRect">
            <a:avLst/>
          </a:prstGeom>
          <a:noFill/>
          <a:ln>
            <a:solidFill>
              <a:srgbClr val="6B7C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3" name="Picture 22">
            <a:extLst>
              <a:ext uri="{FF2B5EF4-FFF2-40B4-BE49-F238E27FC236}">
                <a16:creationId xmlns:a16="http://schemas.microsoft.com/office/drawing/2014/main" id="{7C97598E-92BA-A4DB-FFF5-60E61BEE4081}"/>
              </a:ext>
            </a:extLst>
          </p:cNvPr>
          <p:cNvPicPr>
            <a:picLocks noChangeAspect="1"/>
          </p:cNvPicPr>
          <p:nvPr/>
        </p:nvPicPr>
        <p:blipFill>
          <a:blip r:embed="rId6"/>
          <a:stretch>
            <a:fillRect/>
          </a:stretch>
        </p:blipFill>
        <p:spPr>
          <a:xfrm>
            <a:off x="10176162" y="4312671"/>
            <a:ext cx="1452909" cy="2236164"/>
          </a:xfrm>
          <a:prstGeom prst="rect">
            <a:avLst/>
          </a:prstGeom>
        </p:spPr>
      </p:pic>
      <p:pic>
        <p:nvPicPr>
          <p:cNvPr id="9" name="Billede 8" descr="Et billede, der indeholder skærmbillede, Rektangel, kvadratisk, Font/skrifttype&#10;&#10;Automatisk genereret beskrivelse">
            <a:extLst>
              <a:ext uri="{FF2B5EF4-FFF2-40B4-BE49-F238E27FC236}">
                <a16:creationId xmlns:a16="http://schemas.microsoft.com/office/drawing/2014/main" id="{D786D57A-96E1-49CD-CF92-C283116F3A27}"/>
              </a:ext>
            </a:extLst>
          </p:cNvPr>
          <p:cNvPicPr>
            <a:picLocks noChangeAspect="1"/>
          </p:cNvPicPr>
          <p:nvPr/>
        </p:nvPicPr>
        <p:blipFill rotWithShape="1">
          <a:blip r:embed="rId7">
            <a:extLst>
              <a:ext uri="{28A0092B-C50C-407E-A947-70E740481C1C}">
                <a14:useLocalDpi xmlns:a14="http://schemas.microsoft.com/office/drawing/2010/main" val="0"/>
              </a:ext>
            </a:extLst>
          </a:blip>
          <a:srcRect l="83540" t="25401" r="1702" b="56246"/>
          <a:stretch/>
        </p:blipFill>
        <p:spPr>
          <a:xfrm>
            <a:off x="9644893" y="2958605"/>
            <a:ext cx="1349294" cy="1258682"/>
          </a:xfrm>
          <a:prstGeom prst="rect">
            <a:avLst/>
          </a:prstGeom>
        </p:spPr>
      </p:pic>
      <p:pic>
        <p:nvPicPr>
          <p:cNvPr id="16" name="Billede 15" descr="Et billede, der indeholder skærmbillede, tekst, Rektangel, Font/skrifttype&#10;&#10;Automatisk genereret beskrivelse">
            <a:extLst>
              <a:ext uri="{FF2B5EF4-FFF2-40B4-BE49-F238E27FC236}">
                <a16:creationId xmlns:a16="http://schemas.microsoft.com/office/drawing/2014/main" id="{9DF86DF8-5145-2118-B694-EC34E953E4B0}"/>
              </a:ext>
            </a:extLst>
          </p:cNvPr>
          <p:cNvPicPr>
            <a:picLocks noChangeAspect="1"/>
          </p:cNvPicPr>
          <p:nvPr/>
        </p:nvPicPr>
        <p:blipFill rotWithShape="1">
          <a:blip r:embed="rId8">
            <a:extLst>
              <a:ext uri="{28A0092B-C50C-407E-A947-70E740481C1C}">
                <a14:useLocalDpi xmlns:a14="http://schemas.microsoft.com/office/drawing/2010/main" val="0"/>
              </a:ext>
            </a:extLst>
          </a:blip>
          <a:srcRect l="5895" t="42573" r="80617" b="40117"/>
          <a:stretch/>
        </p:blipFill>
        <p:spPr>
          <a:xfrm>
            <a:off x="10900636" y="2943054"/>
            <a:ext cx="1233193" cy="1187107"/>
          </a:xfrm>
          <a:prstGeom prst="rect">
            <a:avLst/>
          </a:prstGeom>
        </p:spPr>
      </p:pic>
      <p:pic>
        <p:nvPicPr>
          <p:cNvPr id="6" name="Billede 5" descr="Et billede, der indeholder skærmbillede, Font/skrifttype, cirkel, tekst&#10;&#10;Automatisk genereret beskrivelse">
            <a:extLst>
              <a:ext uri="{FF2B5EF4-FFF2-40B4-BE49-F238E27FC236}">
                <a16:creationId xmlns:a16="http://schemas.microsoft.com/office/drawing/2014/main" id="{30C2C2DE-4121-3EA7-1CEF-172C78D94158}"/>
              </a:ext>
            </a:extLst>
          </p:cNvPr>
          <p:cNvPicPr>
            <a:picLocks noChangeAspect="1"/>
          </p:cNvPicPr>
          <p:nvPr/>
        </p:nvPicPr>
        <p:blipFill rotWithShape="1">
          <a:blip r:embed="rId9">
            <a:extLst>
              <a:ext uri="{28A0092B-C50C-407E-A947-70E740481C1C}">
                <a14:useLocalDpi xmlns:a14="http://schemas.microsoft.com/office/drawing/2010/main" val="0"/>
              </a:ext>
            </a:extLst>
          </a:blip>
          <a:srcRect l="4674" t="73979" r="70015" b="5637"/>
          <a:stretch/>
        </p:blipFill>
        <p:spPr>
          <a:xfrm>
            <a:off x="9894847" y="1745946"/>
            <a:ext cx="1787877" cy="1080000"/>
          </a:xfrm>
          <a:prstGeom prst="rect">
            <a:avLst/>
          </a:prstGeom>
        </p:spPr>
      </p:pic>
    </p:spTree>
    <p:extLst>
      <p:ext uri="{BB962C8B-B14F-4D97-AF65-F5344CB8AC3E}">
        <p14:creationId xmlns:p14="http://schemas.microsoft.com/office/powerpoint/2010/main" val="1539444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833BFB-1305-D50D-ADBE-6B7D585B5DCC}"/>
              </a:ext>
            </a:extLst>
          </p:cNvPr>
          <p:cNvSpPr txBox="1">
            <a:spLocks/>
          </p:cNvSpPr>
          <p:nvPr/>
        </p:nvSpPr>
        <p:spPr>
          <a:xfrm>
            <a:off x="2815934" y="1650264"/>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rPr>
              <a:t>Packaging design</a:t>
            </a:r>
            <a:endParaRPr kumimoji="0" lang="en-US" sz="24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endParaRPr>
          </a:p>
        </p:txBody>
      </p:sp>
      <p:pic>
        <p:nvPicPr>
          <p:cNvPr id="6" name="Billede 5" descr="Et billede, der indeholder tekst, Font/skrifttype, skærmbillede, nummer/tal&#10;&#10;Automatisk genereret beskrivelse">
            <a:extLst>
              <a:ext uri="{FF2B5EF4-FFF2-40B4-BE49-F238E27FC236}">
                <a16:creationId xmlns:a16="http://schemas.microsoft.com/office/drawing/2014/main" id="{F8AD77E2-5C29-885D-FE0E-9E8A0DC82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3111" y="4159953"/>
            <a:ext cx="1891484" cy="1477327"/>
          </a:xfrm>
          <a:prstGeom prst="rect">
            <a:avLst/>
          </a:prstGeom>
        </p:spPr>
      </p:pic>
      <p:pic>
        <p:nvPicPr>
          <p:cNvPr id="10" name="Billede 9">
            <a:extLst>
              <a:ext uri="{FF2B5EF4-FFF2-40B4-BE49-F238E27FC236}">
                <a16:creationId xmlns:a16="http://schemas.microsoft.com/office/drawing/2014/main" id="{82F03874-0A49-087C-0847-452807BC8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8057" y="2171627"/>
            <a:ext cx="6697511" cy="5023133"/>
          </a:xfrm>
          <a:prstGeom prst="rect">
            <a:avLst/>
          </a:prstGeom>
        </p:spPr>
      </p:pic>
      <p:pic>
        <p:nvPicPr>
          <p:cNvPr id="14" name="Billede 13" descr="Et billede, der indeholder tekst, elektronik, Elektronisk enhed, maskine&#10;&#10;Automatisk genereret beskrivelse">
            <a:extLst>
              <a:ext uri="{FF2B5EF4-FFF2-40B4-BE49-F238E27FC236}">
                <a16:creationId xmlns:a16="http://schemas.microsoft.com/office/drawing/2014/main" id="{BFCE6891-12FE-CADF-E71A-358DE3E38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5282" y="1354969"/>
            <a:ext cx="8189741" cy="6142307"/>
          </a:xfrm>
          <a:prstGeom prst="rect">
            <a:avLst/>
          </a:prstGeom>
        </p:spPr>
      </p:pic>
      <p:pic>
        <p:nvPicPr>
          <p:cNvPr id="20" name="Billede 19" descr="Et billede, der indeholder tekst, skærmbillede, design&#10;&#10;Automatisk genereret beskrivelse">
            <a:extLst>
              <a:ext uri="{FF2B5EF4-FFF2-40B4-BE49-F238E27FC236}">
                <a16:creationId xmlns:a16="http://schemas.microsoft.com/office/drawing/2014/main" id="{39F54D9A-6B5E-77E5-0868-056497125F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1419" y="52994"/>
            <a:ext cx="3471933" cy="2603950"/>
          </a:xfrm>
          <a:prstGeom prst="rect">
            <a:avLst/>
          </a:prstGeom>
        </p:spPr>
      </p:pic>
      <p:sp>
        <p:nvSpPr>
          <p:cNvPr id="4" name="Tekstfelt 3">
            <a:extLst>
              <a:ext uri="{FF2B5EF4-FFF2-40B4-BE49-F238E27FC236}">
                <a16:creationId xmlns:a16="http://schemas.microsoft.com/office/drawing/2014/main" id="{E9EFE5C9-D984-07E8-9A67-6378160AE4D0}"/>
              </a:ext>
            </a:extLst>
          </p:cNvPr>
          <p:cNvSpPr txBox="1"/>
          <p:nvPr/>
        </p:nvSpPr>
        <p:spPr>
          <a:xfrm>
            <a:off x="2585506" y="2554294"/>
            <a:ext cx="2042151" cy="1477328"/>
          </a:xfrm>
          <a:prstGeom prst="rect">
            <a:avLst/>
          </a:prstGeom>
          <a:noFill/>
        </p:spPr>
        <p:txBody>
          <a:bodyPr wrap="square" rtlCol="0">
            <a:spAutoFit/>
          </a:bodyPr>
          <a:lstStyle/>
          <a:p>
            <a:r>
              <a:rPr lang="en-US" dirty="0">
                <a:solidFill>
                  <a:srgbClr val="6B7C81"/>
                </a:solidFill>
              </a:rPr>
              <a:t>The packaging is made from 100% recycled materials and completely free of any plastic parts </a:t>
            </a:r>
            <a:endParaRPr lang="da-DK" dirty="0">
              <a:solidFill>
                <a:srgbClr val="6B7C81"/>
              </a:solidFill>
            </a:endParaRPr>
          </a:p>
        </p:txBody>
      </p:sp>
    </p:spTree>
    <p:extLst>
      <p:ext uri="{BB962C8B-B14F-4D97-AF65-F5344CB8AC3E}">
        <p14:creationId xmlns:p14="http://schemas.microsoft.com/office/powerpoint/2010/main" val="1605399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descr="Et billede, der indeholder indendørs, gulv, højttaler, nat&#10;&#10;Automatisk genereret beskrivelse">
            <a:extLst>
              <a:ext uri="{FF2B5EF4-FFF2-40B4-BE49-F238E27FC236}">
                <a16:creationId xmlns:a16="http://schemas.microsoft.com/office/drawing/2014/main" id="{4679A4DF-DD95-2C26-3F71-380A00A01A8B}"/>
              </a:ext>
            </a:extLst>
          </p:cNvPr>
          <p:cNvPicPr>
            <a:picLocks noChangeAspect="1"/>
          </p:cNvPicPr>
          <p:nvPr/>
        </p:nvPicPr>
        <p:blipFill rotWithShape="1">
          <a:blip r:embed="rId2">
            <a:extLst>
              <a:ext uri="{28A0092B-C50C-407E-A947-70E740481C1C}">
                <a14:useLocalDpi xmlns:a14="http://schemas.microsoft.com/office/drawing/2010/main" val="0"/>
              </a:ext>
            </a:extLst>
          </a:blip>
          <a:srcRect l="9522" t="16707" r="2290" b="8975"/>
          <a:stretch/>
        </p:blipFill>
        <p:spPr>
          <a:xfrm>
            <a:off x="0" y="0"/>
            <a:ext cx="12191999" cy="6858000"/>
          </a:xfrm>
          <a:prstGeom prst="rect">
            <a:avLst/>
          </a:prstGeom>
        </p:spPr>
      </p:pic>
    </p:spTree>
    <p:extLst>
      <p:ext uri="{BB962C8B-B14F-4D97-AF65-F5344CB8AC3E}">
        <p14:creationId xmlns:p14="http://schemas.microsoft.com/office/powerpoint/2010/main" val="4090057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833BFB-1305-D50D-ADBE-6B7D585B5DCC}"/>
              </a:ext>
            </a:extLst>
          </p:cNvPr>
          <p:cNvSpPr txBox="1">
            <a:spLocks/>
          </p:cNvSpPr>
          <p:nvPr/>
        </p:nvSpPr>
        <p:spPr>
          <a:xfrm>
            <a:off x="2815934" y="1650264"/>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rPr>
              <a:t>Packaging design - front</a:t>
            </a:r>
            <a:endParaRPr kumimoji="0" lang="en-US" sz="24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endParaRPr>
          </a:p>
        </p:txBody>
      </p:sp>
      <p:pic>
        <p:nvPicPr>
          <p:cNvPr id="20" name="Billede 19" descr="Et billede, der indeholder tekst, skærmbillede, design&#10;&#10;Automatisk genereret beskrivelse">
            <a:extLst>
              <a:ext uri="{FF2B5EF4-FFF2-40B4-BE49-F238E27FC236}">
                <a16:creationId xmlns:a16="http://schemas.microsoft.com/office/drawing/2014/main" id="{39F54D9A-6B5E-77E5-0868-056497125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419" y="52994"/>
            <a:ext cx="3471933" cy="2603950"/>
          </a:xfrm>
          <a:prstGeom prst="rect">
            <a:avLst/>
          </a:prstGeom>
        </p:spPr>
      </p:pic>
      <p:pic>
        <p:nvPicPr>
          <p:cNvPr id="4" name="Billede 3">
            <a:extLst>
              <a:ext uri="{FF2B5EF4-FFF2-40B4-BE49-F238E27FC236}">
                <a16:creationId xmlns:a16="http://schemas.microsoft.com/office/drawing/2014/main" id="{CF9D0440-089D-889F-EEDC-D4824770EF12}"/>
              </a:ext>
            </a:extLst>
          </p:cNvPr>
          <p:cNvPicPr>
            <a:picLocks noChangeAspect="1"/>
          </p:cNvPicPr>
          <p:nvPr/>
        </p:nvPicPr>
        <p:blipFill>
          <a:blip r:embed="rId3"/>
          <a:stretch>
            <a:fillRect/>
          </a:stretch>
        </p:blipFill>
        <p:spPr>
          <a:xfrm>
            <a:off x="4928728" y="2437931"/>
            <a:ext cx="805901" cy="4109591"/>
          </a:xfrm>
          <a:prstGeom prst="rect">
            <a:avLst/>
          </a:prstGeom>
          <a:ln>
            <a:solidFill>
              <a:srgbClr val="677B80"/>
            </a:solidFill>
          </a:ln>
        </p:spPr>
      </p:pic>
      <p:pic>
        <p:nvPicPr>
          <p:cNvPr id="15" name="Billede 14">
            <a:extLst>
              <a:ext uri="{FF2B5EF4-FFF2-40B4-BE49-F238E27FC236}">
                <a16:creationId xmlns:a16="http://schemas.microsoft.com/office/drawing/2014/main" id="{FFE878C2-51F2-D0C4-C0FB-E14DEE14D3A4}"/>
              </a:ext>
            </a:extLst>
          </p:cNvPr>
          <p:cNvPicPr>
            <a:picLocks noChangeAspect="1"/>
          </p:cNvPicPr>
          <p:nvPr/>
        </p:nvPicPr>
        <p:blipFill>
          <a:blip r:embed="rId4"/>
          <a:stretch>
            <a:fillRect/>
          </a:stretch>
        </p:blipFill>
        <p:spPr>
          <a:xfrm>
            <a:off x="2806304" y="3018017"/>
            <a:ext cx="1673292" cy="1887358"/>
          </a:xfrm>
          <a:prstGeom prst="rect">
            <a:avLst/>
          </a:prstGeom>
          <a:ln>
            <a:solidFill>
              <a:srgbClr val="677B80"/>
            </a:solidFill>
          </a:ln>
        </p:spPr>
      </p:pic>
      <p:pic>
        <p:nvPicPr>
          <p:cNvPr id="16" name="Billede 15" descr="Et billede, der indeholder tekst, Font/skrifttype, Grafik, skærmbillede&#10;&#10;Automatisk genereret beskrivelse">
            <a:extLst>
              <a:ext uri="{FF2B5EF4-FFF2-40B4-BE49-F238E27FC236}">
                <a16:creationId xmlns:a16="http://schemas.microsoft.com/office/drawing/2014/main" id="{6D0973D8-EB93-6FA3-197F-07A35CED43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2443" y="2648377"/>
            <a:ext cx="1671033" cy="2439808"/>
          </a:xfrm>
          <a:prstGeom prst="rect">
            <a:avLst/>
          </a:prstGeom>
        </p:spPr>
      </p:pic>
      <p:pic>
        <p:nvPicPr>
          <p:cNvPr id="18" name="Billede 17">
            <a:extLst>
              <a:ext uri="{FF2B5EF4-FFF2-40B4-BE49-F238E27FC236}">
                <a16:creationId xmlns:a16="http://schemas.microsoft.com/office/drawing/2014/main" id="{598249C0-AD11-E677-1FC9-43B62090CAA0}"/>
              </a:ext>
            </a:extLst>
          </p:cNvPr>
          <p:cNvPicPr>
            <a:picLocks noChangeAspect="1"/>
          </p:cNvPicPr>
          <p:nvPr/>
        </p:nvPicPr>
        <p:blipFill>
          <a:blip r:embed="rId6"/>
          <a:stretch>
            <a:fillRect/>
          </a:stretch>
        </p:blipFill>
        <p:spPr>
          <a:xfrm>
            <a:off x="6159255" y="2670844"/>
            <a:ext cx="3896557" cy="3876677"/>
          </a:xfrm>
          <a:prstGeom prst="rect">
            <a:avLst/>
          </a:prstGeom>
          <a:ln>
            <a:solidFill>
              <a:schemeClr val="bg2">
                <a:lumMod val="75000"/>
              </a:schemeClr>
            </a:solidFill>
          </a:ln>
        </p:spPr>
      </p:pic>
    </p:spTree>
    <p:extLst>
      <p:ext uri="{BB962C8B-B14F-4D97-AF65-F5344CB8AC3E}">
        <p14:creationId xmlns:p14="http://schemas.microsoft.com/office/powerpoint/2010/main" val="204555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833BFB-1305-D50D-ADBE-6B7D585B5DCC}"/>
              </a:ext>
            </a:extLst>
          </p:cNvPr>
          <p:cNvSpPr txBox="1">
            <a:spLocks/>
          </p:cNvSpPr>
          <p:nvPr/>
        </p:nvSpPr>
        <p:spPr>
          <a:xfrm>
            <a:off x="2815934" y="1650264"/>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rPr>
              <a:t>Packaging design – key messages</a:t>
            </a:r>
            <a:endParaRPr kumimoji="0" lang="en-US" sz="24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endParaRPr>
          </a:p>
        </p:txBody>
      </p:sp>
      <p:pic>
        <p:nvPicPr>
          <p:cNvPr id="20" name="Billede 19" descr="Et billede, der indeholder tekst, skærmbillede, design&#10;&#10;Automatisk genereret beskrivelse">
            <a:extLst>
              <a:ext uri="{FF2B5EF4-FFF2-40B4-BE49-F238E27FC236}">
                <a16:creationId xmlns:a16="http://schemas.microsoft.com/office/drawing/2014/main" id="{39F54D9A-6B5E-77E5-0868-056497125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809" y="-117560"/>
            <a:ext cx="3471933" cy="2603950"/>
          </a:xfrm>
          <a:prstGeom prst="rect">
            <a:avLst/>
          </a:prstGeom>
        </p:spPr>
      </p:pic>
      <p:pic>
        <p:nvPicPr>
          <p:cNvPr id="7" name="Billede 6">
            <a:extLst>
              <a:ext uri="{FF2B5EF4-FFF2-40B4-BE49-F238E27FC236}">
                <a16:creationId xmlns:a16="http://schemas.microsoft.com/office/drawing/2014/main" id="{C333975E-3E55-CC7A-F798-33C55A15E40C}"/>
              </a:ext>
            </a:extLst>
          </p:cNvPr>
          <p:cNvPicPr>
            <a:picLocks noChangeAspect="1"/>
          </p:cNvPicPr>
          <p:nvPr/>
        </p:nvPicPr>
        <p:blipFill>
          <a:blip r:embed="rId3"/>
          <a:stretch>
            <a:fillRect/>
          </a:stretch>
        </p:blipFill>
        <p:spPr>
          <a:xfrm>
            <a:off x="4628296" y="2486390"/>
            <a:ext cx="801807" cy="4108635"/>
          </a:xfrm>
          <a:prstGeom prst="rect">
            <a:avLst/>
          </a:prstGeom>
          <a:ln>
            <a:solidFill>
              <a:srgbClr val="677B80"/>
            </a:solidFill>
          </a:ln>
        </p:spPr>
      </p:pic>
      <p:pic>
        <p:nvPicPr>
          <p:cNvPr id="9" name="Billede 8">
            <a:extLst>
              <a:ext uri="{FF2B5EF4-FFF2-40B4-BE49-F238E27FC236}">
                <a16:creationId xmlns:a16="http://schemas.microsoft.com/office/drawing/2014/main" id="{34228F48-3711-EC00-3C32-0C9F66DF18D0}"/>
              </a:ext>
            </a:extLst>
          </p:cNvPr>
          <p:cNvPicPr>
            <a:picLocks noChangeAspect="1"/>
          </p:cNvPicPr>
          <p:nvPr/>
        </p:nvPicPr>
        <p:blipFill>
          <a:blip r:embed="rId4"/>
          <a:stretch>
            <a:fillRect/>
          </a:stretch>
        </p:blipFill>
        <p:spPr>
          <a:xfrm>
            <a:off x="3836492" y="2486390"/>
            <a:ext cx="596253" cy="4108635"/>
          </a:xfrm>
          <a:prstGeom prst="rect">
            <a:avLst/>
          </a:prstGeom>
          <a:ln>
            <a:solidFill>
              <a:srgbClr val="677B80"/>
            </a:solidFill>
          </a:ln>
        </p:spPr>
      </p:pic>
      <p:pic>
        <p:nvPicPr>
          <p:cNvPr id="5" name="Billede 4">
            <a:extLst>
              <a:ext uri="{FF2B5EF4-FFF2-40B4-BE49-F238E27FC236}">
                <a16:creationId xmlns:a16="http://schemas.microsoft.com/office/drawing/2014/main" id="{35A397C0-8E48-1B6E-3EF4-886C1045C29E}"/>
              </a:ext>
            </a:extLst>
          </p:cNvPr>
          <p:cNvPicPr>
            <a:picLocks noChangeAspect="1"/>
          </p:cNvPicPr>
          <p:nvPr/>
        </p:nvPicPr>
        <p:blipFill>
          <a:blip r:embed="rId5"/>
          <a:stretch>
            <a:fillRect/>
          </a:stretch>
        </p:blipFill>
        <p:spPr>
          <a:xfrm>
            <a:off x="5870585" y="2615418"/>
            <a:ext cx="3972804" cy="3979607"/>
          </a:xfrm>
          <a:prstGeom prst="rect">
            <a:avLst/>
          </a:prstGeom>
          <a:ln>
            <a:solidFill>
              <a:srgbClr val="677B80"/>
            </a:solidFill>
          </a:ln>
        </p:spPr>
      </p:pic>
      <p:pic>
        <p:nvPicPr>
          <p:cNvPr id="8" name="Billede 7" descr="Et billede, der indeholder tekst, Mobiltelefon, gadget, elektronik&#10;&#10;Automatisk genereret beskrivelse">
            <a:extLst>
              <a:ext uri="{FF2B5EF4-FFF2-40B4-BE49-F238E27FC236}">
                <a16:creationId xmlns:a16="http://schemas.microsoft.com/office/drawing/2014/main" id="{C3D2F55F-CAFF-F4E0-4BB6-7BE702941D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0990" y="2908508"/>
            <a:ext cx="1969847" cy="1597465"/>
          </a:xfrm>
          <a:prstGeom prst="rect">
            <a:avLst/>
          </a:prstGeom>
        </p:spPr>
      </p:pic>
      <p:pic>
        <p:nvPicPr>
          <p:cNvPr id="10" name="Billede 9" descr="Et billede, der indeholder tekst, Font/skrifttype, skærmbillede, logo&#10;&#10;Automatisk genereret beskrivelse">
            <a:extLst>
              <a:ext uri="{FF2B5EF4-FFF2-40B4-BE49-F238E27FC236}">
                <a16:creationId xmlns:a16="http://schemas.microsoft.com/office/drawing/2014/main" id="{42BC52F0-F1C4-0229-0E31-8216346F9A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2642" y="4634359"/>
            <a:ext cx="1399625" cy="1960666"/>
          </a:xfrm>
          <a:prstGeom prst="rect">
            <a:avLst/>
          </a:prstGeom>
        </p:spPr>
      </p:pic>
      <p:pic>
        <p:nvPicPr>
          <p:cNvPr id="11" name="Billede 10" descr="Et billede, der indeholder tekst, design&#10;&#10;Automatisk genereret beskrivelse">
            <a:extLst>
              <a:ext uri="{FF2B5EF4-FFF2-40B4-BE49-F238E27FC236}">
                <a16:creationId xmlns:a16="http://schemas.microsoft.com/office/drawing/2014/main" id="{07A10418-EA7B-E516-660A-1DF71AB798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6272" y="2908508"/>
            <a:ext cx="1004669" cy="1940154"/>
          </a:xfrm>
          <a:prstGeom prst="rect">
            <a:avLst/>
          </a:prstGeom>
        </p:spPr>
      </p:pic>
    </p:spTree>
    <p:extLst>
      <p:ext uri="{BB962C8B-B14F-4D97-AF65-F5344CB8AC3E}">
        <p14:creationId xmlns:p14="http://schemas.microsoft.com/office/powerpoint/2010/main" val="3501533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833BFB-1305-D50D-ADBE-6B7D585B5DCC}"/>
              </a:ext>
            </a:extLst>
          </p:cNvPr>
          <p:cNvSpPr txBox="1">
            <a:spLocks/>
          </p:cNvSpPr>
          <p:nvPr/>
        </p:nvSpPr>
        <p:spPr>
          <a:xfrm>
            <a:off x="2815934" y="1650264"/>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rPr>
              <a:t>Packaging design</a:t>
            </a:r>
            <a:endParaRPr kumimoji="0" lang="en-US" sz="24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endParaRPr>
          </a:p>
        </p:txBody>
      </p:sp>
      <p:pic>
        <p:nvPicPr>
          <p:cNvPr id="6" name="Billede 5" descr="Et billede, der indeholder tekst, Font/skrifttype, skærmbillede, nummer/tal&#10;&#10;Automatisk genereret beskrivelse">
            <a:extLst>
              <a:ext uri="{FF2B5EF4-FFF2-40B4-BE49-F238E27FC236}">
                <a16:creationId xmlns:a16="http://schemas.microsoft.com/office/drawing/2014/main" id="{F8AD77E2-5C29-885D-FE0E-9E8A0DC82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297" y="2457450"/>
            <a:ext cx="3265887" cy="2550792"/>
          </a:xfrm>
          <a:prstGeom prst="rect">
            <a:avLst/>
          </a:prstGeom>
        </p:spPr>
      </p:pic>
      <p:pic>
        <p:nvPicPr>
          <p:cNvPr id="20" name="Billede 19" descr="Et billede, der indeholder tekst, skærmbillede, design&#10;&#10;Automatisk genereret beskrivelse">
            <a:extLst>
              <a:ext uri="{FF2B5EF4-FFF2-40B4-BE49-F238E27FC236}">
                <a16:creationId xmlns:a16="http://schemas.microsoft.com/office/drawing/2014/main" id="{39F54D9A-6B5E-77E5-0868-056497125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419" y="52994"/>
            <a:ext cx="3471933" cy="2603950"/>
          </a:xfrm>
          <a:prstGeom prst="rect">
            <a:avLst/>
          </a:prstGeom>
        </p:spPr>
      </p:pic>
      <p:pic>
        <p:nvPicPr>
          <p:cNvPr id="12" name="Billede 11">
            <a:extLst>
              <a:ext uri="{FF2B5EF4-FFF2-40B4-BE49-F238E27FC236}">
                <a16:creationId xmlns:a16="http://schemas.microsoft.com/office/drawing/2014/main" id="{94CC2F32-D4BB-0B26-F8C5-5FBAC691CE0A}"/>
              </a:ext>
            </a:extLst>
          </p:cNvPr>
          <p:cNvPicPr>
            <a:picLocks noChangeAspect="1"/>
          </p:cNvPicPr>
          <p:nvPr/>
        </p:nvPicPr>
        <p:blipFill>
          <a:blip r:embed="rId4"/>
          <a:stretch>
            <a:fillRect/>
          </a:stretch>
        </p:blipFill>
        <p:spPr>
          <a:xfrm>
            <a:off x="4904483" y="2568627"/>
            <a:ext cx="593871" cy="4187814"/>
          </a:xfrm>
          <a:prstGeom prst="rect">
            <a:avLst/>
          </a:prstGeom>
          <a:ln>
            <a:solidFill>
              <a:srgbClr val="677B80"/>
            </a:solidFill>
          </a:ln>
        </p:spPr>
      </p:pic>
      <p:pic>
        <p:nvPicPr>
          <p:cNvPr id="10" name="Billede 9">
            <a:extLst>
              <a:ext uri="{FF2B5EF4-FFF2-40B4-BE49-F238E27FC236}">
                <a16:creationId xmlns:a16="http://schemas.microsoft.com/office/drawing/2014/main" id="{F5241655-D99F-C255-8B3C-A225EFA40D9F}"/>
              </a:ext>
            </a:extLst>
          </p:cNvPr>
          <p:cNvPicPr>
            <a:picLocks noChangeAspect="1"/>
          </p:cNvPicPr>
          <p:nvPr/>
        </p:nvPicPr>
        <p:blipFill>
          <a:blip r:embed="rId5"/>
          <a:stretch>
            <a:fillRect/>
          </a:stretch>
        </p:blipFill>
        <p:spPr>
          <a:xfrm>
            <a:off x="5990058" y="2355891"/>
            <a:ext cx="1693917" cy="4400550"/>
          </a:xfrm>
          <a:prstGeom prst="rect">
            <a:avLst/>
          </a:prstGeom>
          <a:ln>
            <a:solidFill>
              <a:srgbClr val="677B80"/>
            </a:solidFill>
          </a:ln>
        </p:spPr>
      </p:pic>
      <p:pic>
        <p:nvPicPr>
          <p:cNvPr id="13" name="Billede 12">
            <a:extLst>
              <a:ext uri="{FF2B5EF4-FFF2-40B4-BE49-F238E27FC236}">
                <a16:creationId xmlns:a16="http://schemas.microsoft.com/office/drawing/2014/main" id="{3D8D99AF-387B-D1AE-F6DE-0732D68ED6A5}"/>
              </a:ext>
            </a:extLst>
          </p:cNvPr>
          <p:cNvPicPr>
            <a:picLocks noChangeAspect="1"/>
          </p:cNvPicPr>
          <p:nvPr/>
        </p:nvPicPr>
        <p:blipFill>
          <a:blip r:embed="rId6"/>
          <a:stretch>
            <a:fillRect/>
          </a:stretch>
        </p:blipFill>
        <p:spPr>
          <a:xfrm>
            <a:off x="2738397" y="2568627"/>
            <a:ext cx="2052412" cy="1887117"/>
          </a:xfrm>
          <a:prstGeom prst="rect">
            <a:avLst/>
          </a:prstGeom>
        </p:spPr>
      </p:pic>
      <p:pic>
        <p:nvPicPr>
          <p:cNvPr id="15" name="Billede 14">
            <a:extLst>
              <a:ext uri="{FF2B5EF4-FFF2-40B4-BE49-F238E27FC236}">
                <a16:creationId xmlns:a16="http://schemas.microsoft.com/office/drawing/2014/main" id="{534F4E9A-CB80-B798-8836-D0D33E9DD86B}"/>
              </a:ext>
            </a:extLst>
          </p:cNvPr>
          <p:cNvPicPr>
            <a:picLocks noChangeAspect="1"/>
          </p:cNvPicPr>
          <p:nvPr/>
        </p:nvPicPr>
        <p:blipFill>
          <a:blip r:embed="rId7"/>
          <a:stretch>
            <a:fillRect/>
          </a:stretch>
        </p:blipFill>
        <p:spPr>
          <a:xfrm>
            <a:off x="2908904" y="4414189"/>
            <a:ext cx="1791223" cy="1575413"/>
          </a:xfrm>
          <a:prstGeom prst="rect">
            <a:avLst/>
          </a:prstGeom>
        </p:spPr>
      </p:pic>
    </p:spTree>
    <p:extLst>
      <p:ext uri="{BB962C8B-B14F-4D97-AF65-F5344CB8AC3E}">
        <p14:creationId xmlns:p14="http://schemas.microsoft.com/office/powerpoint/2010/main" val="3092851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833BFB-1305-D50D-ADBE-6B7D585B5DCC}"/>
              </a:ext>
            </a:extLst>
          </p:cNvPr>
          <p:cNvSpPr txBox="1">
            <a:spLocks/>
          </p:cNvSpPr>
          <p:nvPr/>
        </p:nvSpPr>
        <p:spPr>
          <a:xfrm>
            <a:off x="2815934" y="1650264"/>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rPr>
              <a:t>More languages on packaging and in manuals</a:t>
            </a:r>
            <a:endParaRPr kumimoji="0" lang="en-US" sz="24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endParaRPr>
          </a:p>
        </p:txBody>
      </p:sp>
      <p:pic>
        <p:nvPicPr>
          <p:cNvPr id="20" name="Billede 19" descr="Et billede, der indeholder tekst, skærmbillede, design&#10;&#10;Automatisk genereret beskrivelse">
            <a:extLst>
              <a:ext uri="{FF2B5EF4-FFF2-40B4-BE49-F238E27FC236}">
                <a16:creationId xmlns:a16="http://schemas.microsoft.com/office/drawing/2014/main" id="{39F54D9A-6B5E-77E5-0868-056497125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941" y="-248059"/>
            <a:ext cx="3471933" cy="2603950"/>
          </a:xfrm>
          <a:prstGeom prst="rect">
            <a:avLst/>
          </a:prstGeom>
        </p:spPr>
      </p:pic>
      <p:sp>
        <p:nvSpPr>
          <p:cNvPr id="2" name="Tekstfelt 1">
            <a:extLst>
              <a:ext uri="{FF2B5EF4-FFF2-40B4-BE49-F238E27FC236}">
                <a16:creationId xmlns:a16="http://schemas.microsoft.com/office/drawing/2014/main" id="{03CD2329-67D2-7EF2-5AFB-E2C316FB983A}"/>
              </a:ext>
            </a:extLst>
          </p:cNvPr>
          <p:cNvSpPr txBox="1"/>
          <p:nvPr/>
        </p:nvSpPr>
        <p:spPr>
          <a:xfrm>
            <a:off x="2815934" y="2823909"/>
            <a:ext cx="2289466" cy="2308324"/>
          </a:xfrm>
          <a:prstGeom prst="rect">
            <a:avLst/>
          </a:prstGeom>
          <a:noFill/>
        </p:spPr>
        <p:txBody>
          <a:bodyPr wrap="square" rtlCol="0">
            <a:spAutoFit/>
          </a:bodyPr>
          <a:lstStyle/>
          <a:p>
            <a:r>
              <a:rPr lang="da-DK" dirty="0" err="1">
                <a:solidFill>
                  <a:srgbClr val="6B7C81"/>
                </a:solidFill>
              </a:rPr>
              <a:t>Streamlined</a:t>
            </a:r>
            <a:r>
              <a:rPr lang="da-DK" dirty="0">
                <a:solidFill>
                  <a:srgbClr val="6B7C81"/>
                </a:solidFill>
              </a:rPr>
              <a:t> </a:t>
            </a:r>
            <a:r>
              <a:rPr lang="da-DK" dirty="0" err="1">
                <a:solidFill>
                  <a:srgbClr val="6B7C81"/>
                </a:solidFill>
              </a:rPr>
              <a:t>according</a:t>
            </a:r>
            <a:r>
              <a:rPr lang="da-DK" dirty="0">
                <a:solidFill>
                  <a:srgbClr val="6B7C81"/>
                </a:solidFill>
              </a:rPr>
              <a:t> to ISO standard for country </a:t>
            </a:r>
            <a:r>
              <a:rPr lang="da-DK" dirty="0" err="1">
                <a:solidFill>
                  <a:srgbClr val="6B7C81"/>
                </a:solidFill>
              </a:rPr>
              <a:t>codes</a:t>
            </a:r>
            <a:endParaRPr lang="da-DK" dirty="0">
              <a:solidFill>
                <a:srgbClr val="6B7C81"/>
              </a:solidFill>
            </a:endParaRPr>
          </a:p>
          <a:p>
            <a:endParaRPr lang="da-DK" dirty="0">
              <a:solidFill>
                <a:srgbClr val="6B7C81"/>
              </a:solidFill>
            </a:endParaRPr>
          </a:p>
          <a:p>
            <a:r>
              <a:rPr lang="da-DK" dirty="0" err="1">
                <a:solidFill>
                  <a:srgbClr val="6B7C81"/>
                </a:solidFill>
              </a:rPr>
              <a:t>Expected</a:t>
            </a:r>
            <a:r>
              <a:rPr lang="da-DK" dirty="0">
                <a:solidFill>
                  <a:srgbClr val="6B7C81"/>
                </a:solidFill>
              </a:rPr>
              <a:t> to </a:t>
            </a:r>
            <a:r>
              <a:rPr lang="da-DK" dirty="0" err="1">
                <a:solidFill>
                  <a:srgbClr val="6B7C81"/>
                </a:solidFill>
              </a:rPr>
              <a:t>be</a:t>
            </a:r>
            <a:r>
              <a:rPr lang="da-DK" dirty="0">
                <a:solidFill>
                  <a:srgbClr val="6B7C81"/>
                </a:solidFill>
              </a:rPr>
              <a:t> </a:t>
            </a:r>
            <a:r>
              <a:rPr lang="da-DK" dirty="0" err="1">
                <a:solidFill>
                  <a:srgbClr val="6B7C81"/>
                </a:solidFill>
              </a:rPr>
              <a:t>implemented</a:t>
            </a:r>
            <a:r>
              <a:rPr lang="da-DK" dirty="0">
                <a:solidFill>
                  <a:srgbClr val="6B7C81"/>
                </a:solidFill>
              </a:rPr>
              <a:t> for all SCANGRIP products Q1 2025</a:t>
            </a:r>
          </a:p>
        </p:txBody>
      </p:sp>
      <p:pic>
        <p:nvPicPr>
          <p:cNvPr id="4" name="table">
            <a:extLst>
              <a:ext uri="{FF2B5EF4-FFF2-40B4-BE49-F238E27FC236}">
                <a16:creationId xmlns:a16="http://schemas.microsoft.com/office/drawing/2014/main" id="{CC9C1A53-A9F6-B81C-28CF-635E92ACB877}"/>
              </a:ext>
            </a:extLst>
          </p:cNvPr>
          <p:cNvPicPr>
            <a:picLocks noChangeAspect="1"/>
          </p:cNvPicPr>
          <p:nvPr/>
        </p:nvPicPr>
        <p:blipFill>
          <a:blip r:embed="rId3"/>
          <a:stretch>
            <a:fillRect/>
          </a:stretch>
        </p:blipFill>
        <p:spPr>
          <a:xfrm>
            <a:off x="5978901" y="2829555"/>
            <a:ext cx="2019300" cy="3887079"/>
          </a:xfrm>
          <a:prstGeom prst="rect">
            <a:avLst/>
          </a:prstGeom>
        </p:spPr>
      </p:pic>
      <p:pic>
        <p:nvPicPr>
          <p:cNvPr id="5" name="table">
            <a:extLst>
              <a:ext uri="{FF2B5EF4-FFF2-40B4-BE49-F238E27FC236}">
                <a16:creationId xmlns:a16="http://schemas.microsoft.com/office/drawing/2014/main" id="{BDDA49C7-C96E-746F-8907-AD8895F9635E}"/>
              </a:ext>
            </a:extLst>
          </p:cNvPr>
          <p:cNvPicPr>
            <a:picLocks noChangeAspect="1"/>
          </p:cNvPicPr>
          <p:nvPr/>
        </p:nvPicPr>
        <p:blipFill>
          <a:blip r:embed="rId4"/>
          <a:stretch>
            <a:fillRect/>
          </a:stretch>
        </p:blipFill>
        <p:spPr>
          <a:xfrm>
            <a:off x="8231933" y="3404688"/>
            <a:ext cx="2049266" cy="3313601"/>
          </a:xfrm>
          <a:prstGeom prst="rect">
            <a:avLst/>
          </a:prstGeom>
        </p:spPr>
      </p:pic>
      <p:sp>
        <p:nvSpPr>
          <p:cNvPr id="7" name="Tekstfelt 6">
            <a:extLst>
              <a:ext uri="{FF2B5EF4-FFF2-40B4-BE49-F238E27FC236}">
                <a16:creationId xmlns:a16="http://schemas.microsoft.com/office/drawing/2014/main" id="{1C7E42F8-74D4-609A-7816-D63D18C27C86}"/>
              </a:ext>
            </a:extLst>
          </p:cNvPr>
          <p:cNvSpPr txBox="1"/>
          <p:nvPr/>
        </p:nvSpPr>
        <p:spPr>
          <a:xfrm>
            <a:off x="5885383" y="2390123"/>
            <a:ext cx="2289466" cy="369332"/>
          </a:xfrm>
          <a:prstGeom prst="rect">
            <a:avLst/>
          </a:prstGeom>
          <a:noFill/>
        </p:spPr>
        <p:txBody>
          <a:bodyPr wrap="square" rtlCol="0">
            <a:spAutoFit/>
          </a:bodyPr>
          <a:lstStyle/>
          <a:p>
            <a:r>
              <a:rPr lang="da-DK" dirty="0">
                <a:solidFill>
                  <a:srgbClr val="6B7C81"/>
                </a:solidFill>
              </a:rPr>
              <a:t>Languages in manuals</a:t>
            </a:r>
          </a:p>
        </p:txBody>
      </p:sp>
      <p:sp>
        <p:nvSpPr>
          <p:cNvPr id="8" name="Tekstfelt 7">
            <a:extLst>
              <a:ext uri="{FF2B5EF4-FFF2-40B4-BE49-F238E27FC236}">
                <a16:creationId xmlns:a16="http://schemas.microsoft.com/office/drawing/2014/main" id="{5489236E-B256-6858-B06C-CB72A82FAFC1}"/>
              </a:ext>
            </a:extLst>
          </p:cNvPr>
          <p:cNvSpPr txBox="1"/>
          <p:nvPr/>
        </p:nvSpPr>
        <p:spPr>
          <a:xfrm>
            <a:off x="8115248" y="2966944"/>
            <a:ext cx="2521636" cy="369332"/>
          </a:xfrm>
          <a:prstGeom prst="rect">
            <a:avLst/>
          </a:prstGeom>
          <a:noFill/>
        </p:spPr>
        <p:txBody>
          <a:bodyPr wrap="square" rtlCol="0">
            <a:spAutoFit/>
          </a:bodyPr>
          <a:lstStyle/>
          <a:p>
            <a:r>
              <a:rPr lang="da-DK" dirty="0">
                <a:solidFill>
                  <a:srgbClr val="6B7C81"/>
                </a:solidFill>
              </a:rPr>
              <a:t>Languages on </a:t>
            </a:r>
            <a:r>
              <a:rPr lang="da-DK" dirty="0" err="1">
                <a:solidFill>
                  <a:srgbClr val="6B7C81"/>
                </a:solidFill>
              </a:rPr>
              <a:t>packaging</a:t>
            </a:r>
            <a:endParaRPr lang="da-DK" dirty="0">
              <a:solidFill>
                <a:srgbClr val="6B7C81"/>
              </a:solidFill>
            </a:endParaRPr>
          </a:p>
        </p:txBody>
      </p:sp>
      <p:sp>
        <p:nvSpPr>
          <p:cNvPr id="9" name="Tekstfelt 8">
            <a:extLst>
              <a:ext uri="{FF2B5EF4-FFF2-40B4-BE49-F238E27FC236}">
                <a16:creationId xmlns:a16="http://schemas.microsoft.com/office/drawing/2014/main" id="{DAEAB495-ECCF-23B5-F2A3-6097BA10D9C1}"/>
              </a:ext>
            </a:extLst>
          </p:cNvPr>
          <p:cNvSpPr txBox="1"/>
          <p:nvPr/>
        </p:nvSpPr>
        <p:spPr>
          <a:xfrm>
            <a:off x="10281199" y="3390739"/>
            <a:ext cx="2289466" cy="523220"/>
          </a:xfrm>
          <a:prstGeom prst="rect">
            <a:avLst/>
          </a:prstGeom>
          <a:noFill/>
        </p:spPr>
        <p:txBody>
          <a:bodyPr wrap="square" rtlCol="0">
            <a:spAutoFit/>
          </a:bodyPr>
          <a:lstStyle/>
          <a:p>
            <a:r>
              <a:rPr lang="da-DK" sz="1400" dirty="0">
                <a:solidFill>
                  <a:srgbClr val="6B7C81"/>
                </a:solidFill>
              </a:rPr>
              <a:t>Main </a:t>
            </a:r>
            <a:r>
              <a:rPr lang="da-DK" sz="1400" dirty="0" err="1">
                <a:solidFill>
                  <a:srgbClr val="6B7C81"/>
                </a:solidFill>
              </a:rPr>
              <a:t>languages</a:t>
            </a:r>
            <a:r>
              <a:rPr lang="da-DK" sz="1400" dirty="0">
                <a:solidFill>
                  <a:srgbClr val="6B7C81"/>
                </a:solidFill>
              </a:rPr>
              <a:t> </a:t>
            </a:r>
            <a:br>
              <a:rPr lang="da-DK" sz="1400" dirty="0">
                <a:solidFill>
                  <a:srgbClr val="6B7C81"/>
                </a:solidFill>
              </a:rPr>
            </a:br>
            <a:r>
              <a:rPr lang="da-DK" sz="1400" dirty="0">
                <a:solidFill>
                  <a:srgbClr val="6B7C81"/>
                </a:solidFill>
              </a:rPr>
              <a:t>on front, </a:t>
            </a:r>
            <a:r>
              <a:rPr lang="da-DK" sz="1400" dirty="0" err="1">
                <a:solidFill>
                  <a:srgbClr val="6B7C81"/>
                </a:solidFill>
              </a:rPr>
              <a:t>equal</a:t>
            </a:r>
            <a:r>
              <a:rPr lang="da-DK" sz="1400" dirty="0">
                <a:solidFill>
                  <a:srgbClr val="6B7C81"/>
                </a:solidFill>
              </a:rPr>
              <a:t> </a:t>
            </a:r>
            <a:r>
              <a:rPr lang="da-DK" sz="1400" dirty="0" err="1">
                <a:solidFill>
                  <a:srgbClr val="6B7C81"/>
                </a:solidFill>
              </a:rPr>
              <a:t>size</a:t>
            </a:r>
            <a:endParaRPr lang="da-DK" sz="1400" dirty="0">
              <a:solidFill>
                <a:srgbClr val="6B7C81"/>
              </a:solidFill>
            </a:endParaRPr>
          </a:p>
        </p:txBody>
      </p:sp>
    </p:spTree>
    <p:extLst>
      <p:ext uri="{BB962C8B-B14F-4D97-AF65-F5344CB8AC3E}">
        <p14:creationId xmlns:p14="http://schemas.microsoft.com/office/powerpoint/2010/main" val="2339572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833BFB-1305-D50D-ADBE-6B7D585B5DCC}"/>
              </a:ext>
            </a:extLst>
          </p:cNvPr>
          <p:cNvSpPr txBox="1">
            <a:spLocks/>
          </p:cNvSpPr>
          <p:nvPr/>
        </p:nvSpPr>
        <p:spPr>
          <a:xfrm>
            <a:off x="2815934" y="1650264"/>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rPr>
              <a:t>PARTNERSITE: FOR LIFE symbols</a:t>
            </a:r>
            <a:endParaRPr kumimoji="0" lang="en-US" sz="24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endParaRPr>
          </a:p>
        </p:txBody>
      </p:sp>
      <p:pic>
        <p:nvPicPr>
          <p:cNvPr id="4" name="Billede 3" descr="Et billede, der indeholder tekst, Font/skrifttype, Grafik, skærmbillede&#10;&#10;Automatisk genereret beskrivelse">
            <a:extLst>
              <a:ext uri="{FF2B5EF4-FFF2-40B4-BE49-F238E27FC236}">
                <a16:creationId xmlns:a16="http://schemas.microsoft.com/office/drawing/2014/main" id="{5EBDD9FE-76BC-A9FE-578D-C1D559F60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215" y="2508374"/>
            <a:ext cx="2836298" cy="4141164"/>
          </a:xfrm>
          <a:prstGeom prst="rect">
            <a:avLst/>
          </a:prstGeom>
        </p:spPr>
      </p:pic>
      <p:pic>
        <p:nvPicPr>
          <p:cNvPr id="5" name="Billede 4" descr="Et billede, der indeholder tekst, Font/skrifttype, skærmbillede, nummer/tal&#10;&#10;Automatisk genereret beskrivelse">
            <a:extLst>
              <a:ext uri="{FF2B5EF4-FFF2-40B4-BE49-F238E27FC236}">
                <a16:creationId xmlns:a16="http://schemas.microsoft.com/office/drawing/2014/main" id="{18669FF5-BF9C-BAB8-E128-8B7AFE8BE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0964" y="4608295"/>
            <a:ext cx="2613490" cy="2041243"/>
          </a:xfrm>
          <a:prstGeom prst="rect">
            <a:avLst/>
          </a:prstGeom>
        </p:spPr>
      </p:pic>
      <p:pic>
        <p:nvPicPr>
          <p:cNvPr id="6" name="Billede 5" descr="Et billede, der indeholder tekst, Mobiltelefon, gadget, elektronik&#10;&#10;Automatisk genereret beskrivelse">
            <a:extLst>
              <a:ext uri="{FF2B5EF4-FFF2-40B4-BE49-F238E27FC236}">
                <a16:creationId xmlns:a16="http://schemas.microsoft.com/office/drawing/2014/main" id="{06199296-AFBD-3C7A-B3E5-A3E628C57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560" y="2859711"/>
            <a:ext cx="1969847" cy="1597465"/>
          </a:xfrm>
          <a:prstGeom prst="rect">
            <a:avLst/>
          </a:prstGeom>
        </p:spPr>
      </p:pic>
      <p:pic>
        <p:nvPicPr>
          <p:cNvPr id="7" name="Billede 6" descr="Et billede, der indeholder tekst, Font/skrifttype, skærmbillede, logo&#10;&#10;Automatisk genereret beskrivelse">
            <a:extLst>
              <a:ext uri="{FF2B5EF4-FFF2-40B4-BE49-F238E27FC236}">
                <a16:creationId xmlns:a16="http://schemas.microsoft.com/office/drawing/2014/main" id="{C421DD4D-BB60-2EC6-FC5A-A51206DA29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4454" y="3429000"/>
            <a:ext cx="1399625" cy="1960666"/>
          </a:xfrm>
          <a:prstGeom prst="rect">
            <a:avLst/>
          </a:prstGeom>
        </p:spPr>
      </p:pic>
      <p:pic>
        <p:nvPicPr>
          <p:cNvPr id="9" name="Billede 8" descr="Et billede, der indeholder tekst, design&#10;&#10;Automatisk genereret beskrivelse">
            <a:extLst>
              <a:ext uri="{FF2B5EF4-FFF2-40B4-BE49-F238E27FC236}">
                <a16:creationId xmlns:a16="http://schemas.microsoft.com/office/drawing/2014/main" id="{7C32DC76-5384-132D-9838-CEDE24170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3275" y="3526655"/>
            <a:ext cx="1004669" cy="1940154"/>
          </a:xfrm>
          <a:prstGeom prst="rect">
            <a:avLst/>
          </a:prstGeom>
        </p:spPr>
      </p:pic>
      <p:pic>
        <p:nvPicPr>
          <p:cNvPr id="2" name="Billede 1">
            <a:extLst>
              <a:ext uri="{FF2B5EF4-FFF2-40B4-BE49-F238E27FC236}">
                <a16:creationId xmlns:a16="http://schemas.microsoft.com/office/drawing/2014/main" id="{15DC6841-A5FC-A2B3-C8CA-11CE436DF351}"/>
              </a:ext>
            </a:extLst>
          </p:cNvPr>
          <p:cNvPicPr>
            <a:picLocks noChangeAspect="1"/>
          </p:cNvPicPr>
          <p:nvPr/>
        </p:nvPicPr>
        <p:blipFill rotWithShape="1">
          <a:blip r:embed="rId7"/>
          <a:srcRect l="11057" t="60544" r="17611" b="19728"/>
          <a:stretch/>
        </p:blipFill>
        <p:spPr>
          <a:xfrm>
            <a:off x="2815934" y="2466469"/>
            <a:ext cx="1184454" cy="439042"/>
          </a:xfrm>
          <a:prstGeom prst="rect">
            <a:avLst/>
          </a:prstGeom>
          <a:ln>
            <a:solidFill>
              <a:srgbClr val="6B7C81"/>
            </a:solidFill>
          </a:ln>
        </p:spPr>
      </p:pic>
      <p:pic>
        <p:nvPicPr>
          <p:cNvPr id="8" name="Billede 7" descr="Et billede, der indeholder tekst, Mobiltelefon, gadget, elektronik&#10;&#10;Automatisk genereret beskrivelse">
            <a:extLst>
              <a:ext uri="{FF2B5EF4-FFF2-40B4-BE49-F238E27FC236}">
                <a16:creationId xmlns:a16="http://schemas.microsoft.com/office/drawing/2014/main" id="{15629FE3-E8CB-F785-5572-68A01F799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135" y="2905511"/>
            <a:ext cx="1969847" cy="1597465"/>
          </a:xfrm>
          <a:prstGeom prst="rect">
            <a:avLst/>
          </a:prstGeom>
        </p:spPr>
      </p:pic>
      <p:pic>
        <p:nvPicPr>
          <p:cNvPr id="10" name="Billede 9" descr="Et billede, der indeholder tekst, Font/skrifttype, skærmbillede, logo&#10;&#10;Automatisk genereret beskrivelse">
            <a:extLst>
              <a:ext uri="{FF2B5EF4-FFF2-40B4-BE49-F238E27FC236}">
                <a16:creationId xmlns:a16="http://schemas.microsoft.com/office/drawing/2014/main" id="{7DC0EA1E-1A53-5596-D854-BF7DAF8C57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3029" y="3474800"/>
            <a:ext cx="1399625" cy="1960666"/>
          </a:xfrm>
          <a:prstGeom prst="rect">
            <a:avLst/>
          </a:prstGeom>
        </p:spPr>
      </p:pic>
      <p:pic>
        <p:nvPicPr>
          <p:cNvPr id="11" name="Billede 10" descr="Et billede, der indeholder tekst, design&#10;&#10;Automatisk genereret beskrivelse">
            <a:extLst>
              <a:ext uri="{FF2B5EF4-FFF2-40B4-BE49-F238E27FC236}">
                <a16:creationId xmlns:a16="http://schemas.microsoft.com/office/drawing/2014/main" id="{CD09157D-F2CD-A4B4-9380-8F72049019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1850" y="3572455"/>
            <a:ext cx="1004669" cy="1940154"/>
          </a:xfrm>
          <a:prstGeom prst="rect">
            <a:avLst/>
          </a:prstGeom>
        </p:spPr>
      </p:pic>
    </p:spTree>
    <p:extLst>
      <p:ext uri="{BB962C8B-B14F-4D97-AF65-F5344CB8AC3E}">
        <p14:creationId xmlns:p14="http://schemas.microsoft.com/office/powerpoint/2010/main" val="2571513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73509C73-15BC-59ED-3FEC-B9954D345445}"/>
              </a:ext>
            </a:extLst>
          </p:cNvPr>
          <p:cNvSpPr txBox="1"/>
          <p:nvPr/>
        </p:nvSpPr>
        <p:spPr>
          <a:xfrm>
            <a:off x="2815935" y="2469309"/>
            <a:ext cx="6818610"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Applies for all FOR LIFE products (except SLIM, MINI SLIM)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Classify the product to be DURABLE and LONG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Withstands severe mechanical handling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Resistant to vibrations and other external stresses that can damage the lamp, proved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VIBRATION TESTING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IMPACT TESTING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DROP TESTING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INGRESS PROTECTION (IP) minimum IP54</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SUPPLY CORD (if applicable) – H07RN-F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STANDARD EN IEC 60598-1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03D5B9B1-8D65-A963-8C9D-7175621EB5ED}"/>
              </a:ext>
            </a:extLst>
          </p:cNvPr>
          <p:cNvPicPr>
            <a:picLocks noChangeAspect="1"/>
          </p:cNvPicPr>
          <p:nvPr/>
        </p:nvPicPr>
        <p:blipFill>
          <a:blip r:embed="rId2"/>
          <a:stretch>
            <a:fillRect/>
          </a:stretch>
        </p:blipFill>
        <p:spPr>
          <a:xfrm>
            <a:off x="2642033" y="694788"/>
            <a:ext cx="4682067" cy="628504"/>
          </a:xfrm>
          <a:prstGeom prst="rect">
            <a:avLst/>
          </a:prstGeom>
          <a:ln>
            <a:solidFill>
              <a:srgbClr val="677B80"/>
            </a:solidFill>
          </a:ln>
        </p:spPr>
      </p:pic>
      <p:sp>
        <p:nvSpPr>
          <p:cNvPr id="5" name="Ellipse 4">
            <a:extLst>
              <a:ext uri="{FF2B5EF4-FFF2-40B4-BE49-F238E27FC236}">
                <a16:creationId xmlns:a16="http://schemas.microsoft.com/office/drawing/2014/main" id="{7DA15A38-CBDD-D4A3-5D34-98570F7DB54B}"/>
              </a:ext>
            </a:extLst>
          </p:cNvPr>
          <p:cNvSpPr/>
          <p:nvPr/>
        </p:nvSpPr>
        <p:spPr>
          <a:xfrm>
            <a:off x="6553200" y="626532"/>
            <a:ext cx="321733" cy="804335"/>
          </a:xfrm>
          <a:prstGeom prst="ellipse">
            <a:avLst/>
          </a:prstGeom>
          <a:noFill/>
          <a:ln w="38100">
            <a:solidFill>
              <a:srgbClr val="52BB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0E4536F5-4A76-4603-32D3-CF09665839C8}"/>
              </a:ext>
            </a:extLst>
          </p:cNvPr>
          <p:cNvSpPr txBox="1">
            <a:spLocks/>
          </p:cNvSpPr>
          <p:nvPr/>
        </p:nvSpPr>
        <p:spPr>
          <a:xfrm>
            <a:off x="2815934" y="1650264"/>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rPr>
              <a:t>ROUGH SERVICE</a:t>
            </a:r>
            <a:endParaRPr kumimoji="0" lang="en-US" sz="24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endParaRPr>
          </a:p>
        </p:txBody>
      </p:sp>
      <p:pic>
        <p:nvPicPr>
          <p:cNvPr id="9" name="Billede 8">
            <a:extLst>
              <a:ext uri="{FF2B5EF4-FFF2-40B4-BE49-F238E27FC236}">
                <a16:creationId xmlns:a16="http://schemas.microsoft.com/office/drawing/2014/main" id="{CD000B9C-4B0D-DE97-60A5-845EB2C93E5D}"/>
              </a:ext>
            </a:extLst>
          </p:cNvPr>
          <p:cNvPicPr>
            <a:picLocks noChangeAspect="1"/>
          </p:cNvPicPr>
          <p:nvPr/>
        </p:nvPicPr>
        <p:blipFill rotWithShape="1">
          <a:blip r:embed="rId3"/>
          <a:srcRect b="35009"/>
          <a:stretch/>
        </p:blipFill>
        <p:spPr>
          <a:xfrm>
            <a:off x="9710744" y="4450120"/>
            <a:ext cx="2263207" cy="2221613"/>
          </a:xfrm>
          <a:prstGeom prst="rect">
            <a:avLst/>
          </a:prstGeom>
        </p:spPr>
      </p:pic>
      <p:sp>
        <p:nvSpPr>
          <p:cNvPr id="10" name="Ellipse 9">
            <a:extLst>
              <a:ext uri="{FF2B5EF4-FFF2-40B4-BE49-F238E27FC236}">
                <a16:creationId xmlns:a16="http://schemas.microsoft.com/office/drawing/2014/main" id="{C0A86D89-E245-DD41-B0D6-4AF8EA76CE2E}"/>
              </a:ext>
            </a:extLst>
          </p:cNvPr>
          <p:cNvSpPr/>
          <p:nvPr/>
        </p:nvSpPr>
        <p:spPr>
          <a:xfrm>
            <a:off x="9634544" y="6268776"/>
            <a:ext cx="2263207" cy="447850"/>
          </a:xfrm>
          <a:prstGeom prst="ellipse">
            <a:avLst/>
          </a:prstGeom>
          <a:noFill/>
          <a:ln w="38100">
            <a:solidFill>
              <a:srgbClr val="52BB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lede 11">
            <a:extLst>
              <a:ext uri="{FF2B5EF4-FFF2-40B4-BE49-F238E27FC236}">
                <a16:creationId xmlns:a16="http://schemas.microsoft.com/office/drawing/2014/main" id="{E7F31357-4851-3041-70D6-F80C4B8AA166}"/>
              </a:ext>
            </a:extLst>
          </p:cNvPr>
          <p:cNvPicPr>
            <a:picLocks noChangeAspect="1"/>
          </p:cNvPicPr>
          <p:nvPr/>
        </p:nvPicPr>
        <p:blipFill>
          <a:blip r:embed="rId4"/>
          <a:stretch>
            <a:fillRect/>
          </a:stretch>
        </p:blipFill>
        <p:spPr>
          <a:xfrm>
            <a:off x="10052804" y="2310157"/>
            <a:ext cx="1579085" cy="2139963"/>
          </a:xfrm>
          <a:prstGeom prst="rect">
            <a:avLst/>
          </a:prstGeom>
          <a:ln>
            <a:solidFill>
              <a:schemeClr val="bg1">
                <a:lumMod val="50000"/>
              </a:schemeClr>
            </a:solidFill>
          </a:ln>
        </p:spPr>
      </p:pic>
      <p:sp>
        <p:nvSpPr>
          <p:cNvPr id="13" name="Ellipse 12">
            <a:extLst>
              <a:ext uri="{FF2B5EF4-FFF2-40B4-BE49-F238E27FC236}">
                <a16:creationId xmlns:a16="http://schemas.microsoft.com/office/drawing/2014/main" id="{35AB1BDB-5216-F917-A5FF-DF5DCAC924C7}"/>
              </a:ext>
            </a:extLst>
          </p:cNvPr>
          <p:cNvSpPr/>
          <p:nvPr/>
        </p:nvSpPr>
        <p:spPr>
          <a:xfrm>
            <a:off x="10574867" y="4002269"/>
            <a:ext cx="516466" cy="510463"/>
          </a:xfrm>
          <a:prstGeom prst="ellipse">
            <a:avLst/>
          </a:prstGeom>
          <a:noFill/>
          <a:ln w="38100">
            <a:solidFill>
              <a:srgbClr val="52BB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791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833BFB-1305-D50D-ADBE-6B7D585B5DCC}"/>
              </a:ext>
            </a:extLst>
          </p:cNvPr>
          <p:cNvSpPr txBox="1">
            <a:spLocks/>
          </p:cNvSpPr>
          <p:nvPr/>
        </p:nvSpPr>
        <p:spPr>
          <a:xfrm>
            <a:off x="2815934" y="1650264"/>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rPr>
              <a:t>Product sheets</a:t>
            </a:r>
            <a:endParaRPr kumimoji="0" lang="en-US" sz="24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endParaRPr>
          </a:p>
        </p:txBody>
      </p:sp>
      <p:pic>
        <p:nvPicPr>
          <p:cNvPr id="29" name="Billede 28">
            <a:extLst>
              <a:ext uri="{FF2B5EF4-FFF2-40B4-BE49-F238E27FC236}">
                <a16:creationId xmlns:a16="http://schemas.microsoft.com/office/drawing/2014/main" id="{0E9C0FD6-1B71-0DF7-F61A-F347735CADBF}"/>
              </a:ext>
            </a:extLst>
          </p:cNvPr>
          <p:cNvPicPr>
            <a:picLocks noChangeAspect="1"/>
          </p:cNvPicPr>
          <p:nvPr/>
        </p:nvPicPr>
        <p:blipFill>
          <a:blip r:embed="rId2"/>
          <a:stretch>
            <a:fillRect/>
          </a:stretch>
        </p:blipFill>
        <p:spPr>
          <a:xfrm>
            <a:off x="5580530" y="2331379"/>
            <a:ext cx="3099546" cy="4391351"/>
          </a:xfrm>
          <a:prstGeom prst="rect">
            <a:avLst/>
          </a:prstGeom>
          <a:ln>
            <a:solidFill>
              <a:schemeClr val="accent1"/>
            </a:solidFill>
          </a:ln>
        </p:spPr>
      </p:pic>
      <p:sp>
        <p:nvSpPr>
          <p:cNvPr id="34" name="Tekstfelt 33">
            <a:extLst>
              <a:ext uri="{FF2B5EF4-FFF2-40B4-BE49-F238E27FC236}">
                <a16:creationId xmlns:a16="http://schemas.microsoft.com/office/drawing/2014/main" id="{DF1FD3E5-7D70-413D-C68C-E53EDA112639}"/>
              </a:ext>
            </a:extLst>
          </p:cNvPr>
          <p:cNvSpPr txBox="1"/>
          <p:nvPr/>
        </p:nvSpPr>
        <p:spPr>
          <a:xfrm>
            <a:off x="3657599" y="3595282"/>
            <a:ext cx="13598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Product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err="1">
                <a:ln>
                  <a:noFill/>
                </a:ln>
                <a:solidFill>
                  <a:srgbClr val="52BBB5"/>
                </a:solidFill>
                <a:effectLst/>
                <a:uLnTx/>
                <a:uFillTx/>
                <a:latin typeface="Barlow" panose="00000500000000000000" pitchFamily="2" charset="0"/>
                <a:ea typeface="+mn-ea"/>
                <a:cs typeface="+mn-cs"/>
              </a:rPr>
              <a:t>description</a:t>
            </a:r>
            <a:endParaRPr kumimoji="0" lang="da-DK" sz="14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endParaRPr>
          </a:p>
        </p:txBody>
      </p:sp>
      <p:sp>
        <p:nvSpPr>
          <p:cNvPr id="19" name="Tekstfelt 18">
            <a:extLst>
              <a:ext uri="{FF2B5EF4-FFF2-40B4-BE49-F238E27FC236}">
                <a16:creationId xmlns:a16="http://schemas.microsoft.com/office/drawing/2014/main" id="{B8501CEF-35AD-61EA-3BDC-7ED91E95E3EF}"/>
              </a:ext>
            </a:extLst>
          </p:cNvPr>
          <p:cNvSpPr txBox="1"/>
          <p:nvPr/>
        </p:nvSpPr>
        <p:spPr>
          <a:xfrm>
            <a:off x="3109372" y="5471066"/>
            <a:ext cx="203740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err="1">
                <a:ln>
                  <a:noFill/>
                </a:ln>
                <a:solidFill>
                  <a:srgbClr val="52BBB5"/>
                </a:solidFill>
                <a:effectLst/>
                <a:uLnTx/>
                <a:uFillTx/>
                <a:latin typeface="Barlow" panose="00000500000000000000" pitchFamily="2" charset="0"/>
                <a:ea typeface="+mn-ea"/>
                <a:cs typeface="+mn-cs"/>
              </a:rPr>
              <a:t>Specifications</a:t>
            </a:r>
            <a:endParaRPr kumimoji="0" lang="da-DK" sz="14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as </a:t>
            </a:r>
            <a:r>
              <a:rPr kumimoji="0" lang="da-DK" sz="1400" b="1" i="0" u="none" strike="noStrike" kern="1200" cap="none" spc="0" normalizeH="0" baseline="0" noProof="0" dirty="0" err="1">
                <a:ln>
                  <a:noFill/>
                </a:ln>
                <a:solidFill>
                  <a:srgbClr val="52BBB5"/>
                </a:solidFill>
                <a:effectLst/>
                <a:uLnTx/>
                <a:uFillTx/>
                <a:latin typeface="Barlow" panose="00000500000000000000" pitchFamily="2" charset="0"/>
                <a:ea typeface="+mn-ea"/>
                <a:cs typeface="+mn-cs"/>
              </a:rPr>
              <a:t>presented</a:t>
            </a:r>
            <a:r>
              <a:rPr kumimoji="0" lang="da-DK" sz="14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 in pricelist/brochure</a:t>
            </a:r>
          </a:p>
        </p:txBody>
      </p:sp>
      <p:sp>
        <p:nvSpPr>
          <p:cNvPr id="20" name="Tekstfelt 19">
            <a:extLst>
              <a:ext uri="{FF2B5EF4-FFF2-40B4-BE49-F238E27FC236}">
                <a16:creationId xmlns:a16="http://schemas.microsoft.com/office/drawing/2014/main" id="{CC644EEC-43F7-5117-B83C-36C304BC5C6A}"/>
              </a:ext>
            </a:extLst>
          </p:cNvPr>
          <p:cNvSpPr txBox="1"/>
          <p:nvPr/>
        </p:nvSpPr>
        <p:spPr>
          <a:xfrm>
            <a:off x="9196985" y="4946126"/>
            <a:ext cx="12690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err="1">
                <a:ln>
                  <a:noFill/>
                </a:ln>
                <a:solidFill>
                  <a:srgbClr val="52BBB5"/>
                </a:solidFill>
                <a:effectLst/>
                <a:uLnTx/>
                <a:uFillTx/>
                <a:latin typeface="Barlow" panose="00000500000000000000" pitchFamily="2" charset="0"/>
                <a:ea typeface="+mn-ea"/>
                <a:cs typeface="+mn-cs"/>
              </a:rPr>
              <a:t>Comparison</a:t>
            </a:r>
            <a:endParaRPr kumimoji="0" lang="da-DK" sz="14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new and old</a:t>
            </a:r>
          </a:p>
        </p:txBody>
      </p:sp>
      <p:sp>
        <p:nvSpPr>
          <p:cNvPr id="25" name="Tekstfelt 24">
            <a:extLst>
              <a:ext uri="{FF2B5EF4-FFF2-40B4-BE49-F238E27FC236}">
                <a16:creationId xmlns:a16="http://schemas.microsoft.com/office/drawing/2014/main" id="{16864FB9-90C6-9FF7-4C84-AF8F017DD411}"/>
              </a:ext>
            </a:extLst>
          </p:cNvPr>
          <p:cNvSpPr txBox="1"/>
          <p:nvPr/>
        </p:nvSpPr>
        <p:spPr>
          <a:xfrm>
            <a:off x="8961602" y="5893929"/>
            <a:ext cx="20374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FOR LIFE general </a:t>
            </a:r>
            <a:r>
              <a:rPr kumimoji="0" lang="da-DK" sz="1400" b="1" i="0" u="none" strike="noStrike" kern="1200" cap="none" spc="0" normalizeH="0" baseline="0" noProof="0" dirty="0" err="1">
                <a:ln>
                  <a:noFill/>
                </a:ln>
                <a:solidFill>
                  <a:srgbClr val="52BBB5"/>
                </a:solidFill>
                <a:effectLst/>
                <a:uLnTx/>
                <a:uFillTx/>
                <a:latin typeface="Barlow" panose="00000500000000000000" pitchFamily="2" charset="0"/>
                <a:ea typeface="+mn-ea"/>
                <a:cs typeface="+mn-cs"/>
              </a:rPr>
              <a:t>description</a:t>
            </a:r>
            <a:endParaRPr kumimoji="0" lang="da-DK" sz="14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endParaRPr>
          </a:p>
        </p:txBody>
      </p:sp>
      <p:cxnSp>
        <p:nvCxnSpPr>
          <p:cNvPr id="28" name="Lige forbindelse 27">
            <a:extLst>
              <a:ext uri="{FF2B5EF4-FFF2-40B4-BE49-F238E27FC236}">
                <a16:creationId xmlns:a16="http://schemas.microsoft.com/office/drawing/2014/main" id="{86DD5CFA-CEF4-9EE6-DF05-09DB6B0745AD}"/>
              </a:ext>
            </a:extLst>
          </p:cNvPr>
          <p:cNvCxnSpPr>
            <a:cxnSpLocks/>
          </p:cNvCxnSpPr>
          <p:nvPr/>
        </p:nvCxnSpPr>
        <p:spPr>
          <a:xfrm>
            <a:off x="5017477" y="3856892"/>
            <a:ext cx="563053" cy="0"/>
          </a:xfrm>
          <a:prstGeom prst="line">
            <a:avLst/>
          </a:prstGeom>
          <a:ln w="38100">
            <a:solidFill>
              <a:srgbClr val="52BBB5"/>
            </a:solidFill>
          </a:ln>
        </p:spPr>
        <p:style>
          <a:lnRef idx="1">
            <a:schemeClr val="accent1"/>
          </a:lnRef>
          <a:fillRef idx="0">
            <a:schemeClr val="accent1"/>
          </a:fillRef>
          <a:effectRef idx="0">
            <a:schemeClr val="accent1"/>
          </a:effectRef>
          <a:fontRef idx="minor">
            <a:schemeClr val="tx1"/>
          </a:fontRef>
        </p:style>
      </p:cxnSp>
      <p:cxnSp>
        <p:nvCxnSpPr>
          <p:cNvPr id="33" name="Lige forbindelse 32">
            <a:extLst>
              <a:ext uri="{FF2B5EF4-FFF2-40B4-BE49-F238E27FC236}">
                <a16:creationId xmlns:a16="http://schemas.microsoft.com/office/drawing/2014/main" id="{62AF0F34-2210-A7C7-AD6C-4B53BBB127B1}"/>
              </a:ext>
            </a:extLst>
          </p:cNvPr>
          <p:cNvCxnSpPr>
            <a:cxnSpLocks/>
          </p:cNvCxnSpPr>
          <p:nvPr/>
        </p:nvCxnSpPr>
        <p:spPr>
          <a:xfrm>
            <a:off x="8680076" y="6295292"/>
            <a:ext cx="563053" cy="0"/>
          </a:xfrm>
          <a:prstGeom prst="line">
            <a:avLst/>
          </a:prstGeom>
          <a:ln w="38100">
            <a:solidFill>
              <a:srgbClr val="52BBB5"/>
            </a:solidFill>
          </a:ln>
        </p:spPr>
        <p:style>
          <a:lnRef idx="1">
            <a:schemeClr val="accent1"/>
          </a:lnRef>
          <a:fillRef idx="0">
            <a:schemeClr val="accent1"/>
          </a:fillRef>
          <a:effectRef idx="0">
            <a:schemeClr val="accent1"/>
          </a:effectRef>
          <a:fontRef idx="minor">
            <a:schemeClr val="tx1"/>
          </a:fontRef>
        </p:style>
      </p:cxnSp>
      <p:cxnSp>
        <p:nvCxnSpPr>
          <p:cNvPr id="35" name="Lige forbindelse 34">
            <a:extLst>
              <a:ext uri="{FF2B5EF4-FFF2-40B4-BE49-F238E27FC236}">
                <a16:creationId xmlns:a16="http://schemas.microsoft.com/office/drawing/2014/main" id="{3E867249-7075-941D-C4E1-D53ABA9C51FB}"/>
              </a:ext>
            </a:extLst>
          </p:cNvPr>
          <p:cNvCxnSpPr>
            <a:cxnSpLocks/>
          </p:cNvCxnSpPr>
          <p:nvPr/>
        </p:nvCxnSpPr>
        <p:spPr>
          <a:xfrm>
            <a:off x="8680076" y="5251939"/>
            <a:ext cx="563053" cy="0"/>
          </a:xfrm>
          <a:prstGeom prst="line">
            <a:avLst/>
          </a:prstGeom>
          <a:ln w="38100">
            <a:solidFill>
              <a:srgbClr val="52BBB5"/>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7C0DAAC9-98BD-F8E0-920A-4B4B12902747}"/>
              </a:ext>
            </a:extLst>
          </p:cNvPr>
          <p:cNvCxnSpPr>
            <a:cxnSpLocks/>
          </p:cNvCxnSpPr>
          <p:nvPr/>
        </p:nvCxnSpPr>
        <p:spPr>
          <a:xfrm>
            <a:off x="5017476" y="5840398"/>
            <a:ext cx="563053" cy="0"/>
          </a:xfrm>
          <a:prstGeom prst="line">
            <a:avLst/>
          </a:prstGeom>
          <a:ln w="38100">
            <a:solidFill>
              <a:srgbClr val="52BBB5"/>
            </a:solidFill>
          </a:ln>
        </p:spPr>
        <p:style>
          <a:lnRef idx="1">
            <a:schemeClr val="accent1"/>
          </a:lnRef>
          <a:fillRef idx="0">
            <a:schemeClr val="accent1"/>
          </a:fillRef>
          <a:effectRef idx="0">
            <a:schemeClr val="accent1"/>
          </a:effectRef>
          <a:fontRef idx="minor">
            <a:schemeClr val="tx1"/>
          </a:fontRef>
        </p:style>
      </p:cxnSp>
      <p:sp>
        <p:nvSpPr>
          <p:cNvPr id="38" name="Tekstfelt 37">
            <a:extLst>
              <a:ext uri="{FF2B5EF4-FFF2-40B4-BE49-F238E27FC236}">
                <a16:creationId xmlns:a16="http://schemas.microsoft.com/office/drawing/2014/main" id="{065475B3-4258-4C9F-E8A0-DDFE95613A8B}"/>
              </a:ext>
            </a:extLst>
          </p:cNvPr>
          <p:cNvSpPr txBox="1"/>
          <p:nvPr/>
        </p:nvSpPr>
        <p:spPr>
          <a:xfrm>
            <a:off x="2815934" y="2432882"/>
            <a:ext cx="8416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French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German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Danish </a:t>
            </a:r>
          </a:p>
        </p:txBody>
      </p:sp>
    </p:spTree>
    <p:extLst>
      <p:ext uri="{BB962C8B-B14F-4D97-AF65-F5344CB8AC3E}">
        <p14:creationId xmlns:p14="http://schemas.microsoft.com/office/powerpoint/2010/main" val="1161652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l: højre 1">
            <a:extLst>
              <a:ext uri="{FF2B5EF4-FFF2-40B4-BE49-F238E27FC236}">
                <a16:creationId xmlns:a16="http://schemas.microsoft.com/office/drawing/2014/main" id="{548A7EEE-DB86-D3DB-4469-9D294BA3F21E}"/>
              </a:ext>
            </a:extLst>
          </p:cNvPr>
          <p:cNvSpPr/>
          <p:nvPr/>
        </p:nvSpPr>
        <p:spPr>
          <a:xfrm>
            <a:off x="3338712" y="5994356"/>
            <a:ext cx="8401949" cy="750277"/>
          </a:xfrm>
          <a:prstGeom prst="rightArrow">
            <a:avLst/>
          </a:prstGeom>
          <a:solidFill>
            <a:srgbClr val="6B7C81"/>
          </a:solidFill>
          <a:ln>
            <a:solidFill>
              <a:srgbClr val="6B7C8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3833BFB-1305-D50D-ADBE-6B7D585B5DCC}"/>
              </a:ext>
            </a:extLst>
          </p:cNvPr>
          <p:cNvSpPr txBox="1">
            <a:spLocks/>
          </p:cNvSpPr>
          <p:nvPr/>
        </p:nvSpPr>
        <p:spPr>
          <a:xfrm>
            <a:off x="2815934" y="1650264"/>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rPr>
              <a:t>FOR LIFE Literature</a:t>
            </a:r>
            <a:endParaRPr kumimoji="0" lang="en-US" sz="24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endParaRPr>
          </a:p>
        </p:txBody>
      </p:sp>
      <p:sp>
        <p:nvSpPr>
          <p:cNvPr id="7" name="Tekstfelt 6">
            <a:extLst>
              <a:ext uri="{FF2B5EF4-FFF2-40B4-BE49-F238E27FC236}">
                <a16:creationId xmlns:a16="http://schemas.microsoft.com/office/drawing/2014/main" id="{99EAAA2B-82F8-9F42-AFA8-7A94B2A047FE}"/>
              </a:ext>
            </a:extLst>
          </p:cNvPr>
          <p:cNvSpPr txBox="1"/>
          <p:nvPr/>
        </p:nvSpPr>
        <p:spPr>
          <a:xfrm>
            <a:off x="9750527" y="5642936"/>
            <a:ext cx="1582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PDF mid August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P</a:t>
            </a:r>
            <a:r>
              <a:rPr kumimoji="0" lang="en-US" sz="1200" b="1" i="0" u="none" strike="noStrike" kern="1200" cap="none" spc="0" normalizeH="0" baseline="0" noProof="0" dirty="0" err="1">
                <a:ln>
                  <a:noFill/>
                </a:ln>
                <a:solidFill>
                  <a:srgbClr val="52BBB5"/>
                </a:solidFill>
                <a:effectLst/>
                <a:uLnTx/>
                <a:uFillTx/>
                <a:latin typeface="Barlow" panose="00000500000000000000" pitchFamily="2" charset="0"/>
                <a:ea typeface="+mn-ea"/>
                <a:cs typeface="+mn-cs"/>
              </a:rPr>
              <a:t>rints</a:t>
            </a:r>
            <a:r>
              <a:rPr kumimoji="0" lang="en-US" sz="12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 1</a:t>
            </a:r>
            <a:r>
              <a:rPr kumimoji="0" lang="en-US" sz="1200" b="1" i="0" u="none" strike="noStrike" kern="1200" cap="none" spc="0" normalizeH="0" baseline="30000" noProof="0" dirty="0">
                <a:ln>
                  <a:noFill/>
                </a:ln>
                <a:solidFill>
                  <a:srgbClr val="52BBB5"/>
                </a:solidFill>
                <a:effectLst/>
                <a:uLnTx/>
                <a:uFillTx/>
                <a:latin typeface="Barlow" panose="00000500000000000000" pitchFamily="2" charset="0"/>
                <a:ea typeface="+mn-ea"/>
                <a:cs typeface="+mn-cs"/>
              </a:rPr>
              <a:t>st</a:t>
            </a:r>
            <a:r>
              <a:rPr kumimoji="0" lang="en-US" sz="12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 September</a:t>
            </a:r>
            <a:endParaRPr kumimoji="0" lang="en-US" sz="18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endParaRPr>
          </a:p>
        </p:txBody>
      </p:sp>
      <p:cxnSp>
        <p:nvCxnSpPr>
          <p:cNvPr id="16" name="Lige forbindelse 15">
            <a:extLst>
              <a:ext uri="{FF2B5EF4-FFF2-40B4-BE49-F238E27FC236}">
                <a16:creationId xmlns:a16="http://schemas.microsoft.com/office/drawing/2014/main" id="{17D43BA5-6DAF-39D0-E31B-E7468E999836}"/>
              </a:ext>
            </a:extLst>
          </p:cNvPr>
          <p:cNvCxnSpPr>
            <a:cxnSpLocks/>
          </p:cNvCxnSpPr>
          <p:nvPr/>
        </p:nvCxnSpPr>
        <p:spPr>
          <a:xfrm>
            <a:off x="10470843" y="6089174"/>
            <a:ext cx="0" cy="280320"/>
          </a:xfrm>
          <a:prstGeom prst="line">
            <a:avLst/>
          </a:prstGeom>
          <a:ln w="28575">
            <a:solidFill>
              <a:srgbClr val="6B7C81"/>
            </a:solidFill>
          </a:ln>
        </p:spPr>
        <p:style>
          <a:lnRef idx="1">
            <a:schemeClr val="accent1"/>
          </a:lnRef>
          <a:fillRef idx="0">
            <a:schemeClr val="accent1"/>
          </a:fillRef>
          <a:effectRef idx="0">
            <a:schemeClr val="accent1"/>
          </a:effectRef>
          <a:fontRef idx="minor">
            <a:schemeClr val="tx1"/>
          </a:fontRef>
        </p:style>
      </p:cxnSp>
      <p:sp>
        <p:nvSpPr>
          <p:cNvPr id="25" name="Tekstfelt 24">
            <a:extLst>
              <a:ext uri="{FF2B5EF4-FFF2-40B4-BE49-F238E27FC236}">
                <a16:creationId xmlns:a16="http://schemas.microsoft.com/office/drawing/2014/main" id="{5AFD0EC6-ADC4-D5F8-7985-C539A055AA01}"/>
              </a:ext>
            </a:extLst>
          </p:cNvPr>
          <p:cNvSpPr txBox="1"/>
          <p:nvPr/>
        </p:nvSpPr>
        <p:spPr>
          <a:xfrm>
            <a:off x="3188677" y="2424857"/>
            <a:ext cx="2039833" cy="95410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da-DK"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PRICELIST </a:t>
            </a:r>
          </a:p>
          <a:p>
            <a:pPr marR="0" lvl="0" algn="ctr" defTabSz="914400" rtl="0" eaLnBrk="1" fontAlgn="auto" latinLnBrk="0" hangingPunct="1">
              <a:lnSpc>
                <a:spcPct val="100000"/>
              </a:lnSpc>
              <a:spcBef>
                <a:spcPts val="0"/>
              </a:spcBef>
              <a:spcAft>
                <a:spcPts val="0"/>
              </a:spcAft>
              <a:buClrTx/>
              <a:buSzTx/>
              <a:tabLst/>
              <a:defRPr/>
            </a:pPr>
            <a:r>
              <a:rPr kumimoji="0" lang="da-DK"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H2 2024</a:t>
            </a:r>
          </a:p>
          <a:p>
            <a:pPr marR="0" lvl="0" algn="ctr" defTabSz="914400" rtl="0" eaLnBrk="1" fontAlgn="auto" latinLnBrk="0" hangingPunct="1">
              <a:lnSpc>
                <a:spcPct val="100000"/>
              </a:lnSpc>
              <a:spcBef>
                <a:spcPts val="0"/>
              </a:spcBef>
              <a:spcAft>
                <a:spcPts val="0"/>
              </a:spcAft>
              <a:buClrTx/>
              <a:buSzTx/>
              <a:tabLst/>
              <a:defRPr/>
            </a:pPr>
            <a:r>
              <a:rPr kumimoji="0" lang="da-DK" sz="900"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New FOR LIFE products </a:t>
            </a:r>
            <a:r>
              <a:rPr kumimoji="0" lang="da-DK" sz="900" i="0" u="none" strike="noStrike" kern="1200" cap="none" spc="0" normalizeH="0" baseline="0" noProof="0" dirty="0" err="1">
                <a:ln>
                  <a:noFill/>
                </a:ln>
                <a:solidFill>
                  <a:srgbClr val="6B7C81"/>
                </a:solidFill>
                <a:effectLst/>
                <a:uLnTx/>
                <a:uFillTx/>
                <a:latin typeface="Barlow" panose="00000500000000000000" pitchFamily="2" charset="0"/>
                <a:ea typeface="+mn-ea"/>
                <a:cs typeface="+mn-cs"/>
              </a:rPr>
              <a:t>included</a:t>
            </a:r>
            <a:endParaRPr kumimoji="0" lang="da-DK" sz="900" i="0" u="none" strike="noStrike" kern="1200" cap="none" spc="0" normalizeH="0" baseline="0" noProof="0" dirty="0">
              <a:ln>
                <a:noFill/>
              </a:ln>
              <a:solidFill>
                <a:srgbClr val="6B7C81"/>
              </a:solidFill>
              <a:effectLst/>
              <a:uLnTx/>
              <a:uFillTx/>
              <a:latin typeface="Barlow" panose="00000500000000000000" pitchFamily="2" charset="0"/>
              <a:ea typeface="+mn-ea"/>
              <a:cs typeface="+mn-cs"/>
            </a:endParaRPr>
          </a:p>
          <a:p>
            <a:pPr marR="0" lvl="0" algn="ctr" defTabSz="914400" rtl="0" eaLnBrk="1" fontAlgn="auto" latinLnBrk="0" hangingPunct="1">
              <a:lnSpc>
                <a:spcPct val="100000"/>
              </a:lnSpc>
              <a:spcBef>
                <a:spcPts val="0"/>
              </a:spcBef>
              <a:spcAft>
                <a:spcPts val="0"/>
              </a:spcAft>
              <a:buClrTx/>
              <a:buSzTx/>
              <a:tabLst/>
              <a:defRPr/>
            </a:pPr>
            <a:r>
              <a:rPr kumimoji="0" lang="da-DK" sz="900"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”Former” versions </a:t>
            </a:r>
            <a:r>
              <a:rPr kumimoji="0" lang="da-DK" sz="900" i="0" u="none" strike="noStrike" kern="1200" cap="none" spc="0" normalizeH="0" baseline="0" noProof="0" dirty="0" err="1">
                <a:ln>
                  <a:noFill/>
                </a:ln>
                <a:solidFill>
                  <a:srgbClr val="6B7C81"/>
                </a:solidFill>
                <a:effectLst/>
                <a:uLnTx/>
                <a:uFillTx/>
                <a:latin typeface="Barlow" panose="00000500000000000000" pitchFamily="2" charset="0"/>
                <a:ea typeface="+mn-ea"/>
                <a:cs typeface="+mn-cs"/>
              </a:rPr>
              <a:t>deleted</a:t>
            </a:r>
            <a:endParaRPr kumimoji="0" lang="da-DK" sz="900" i="0" u="none" strike="noStrike" kern="1200" cap="none" spc="0" normalizeH="0" baseline="0" noProof="0" dirty="0">
              <a:ln>
                <a:noFill/>
              </a:ln>
              <a:solidFill>
                <a:srgbClr val="6B7C81"/>
              </a:solidFill>
              <a:effectLst/>
              <a:uLnTx/>
              <a:uFillTx/>
              <a:latin typeface="Barlow" panose="00000500000000000000" pitchFamily="2" charset="0"/>
              <a:ea typeface="+mn-ea"/>
              <a:cs typeface="+mn-cs"/>
            </a:endParaRPr>
          </a:p>
        </p:txBody>
      </p:sp>
      <p:pic>
        <p:nvPicPr>
          <p:cNvPr id="8" name="Billede 7">
            <a:extLst>
              <a:ext uri="{FF2B5EF4-FFF2-40B4-BE49-F238E27FC236}">
                <a16:creationId xmlns:a16="http://schemas.microsoft.com/office/drawing/2014/main" id="{007E5A13-D1DF-A114-A793-1A83C7BAD0F5}"/>
              </a:ext>
            </a:extLst>
          </p:cNvPr>
          <p:cNvPicPr>
            <a:picLocks noChangeAspect="1"/>
          </p:cNvPicPr>
          <p:nvPr/>
        </p:nvPicPr>
        <p:blipFill>
          <a:blip r:embed="rId2"/>
          <a:stretch>
            <a:fillRect/>
          </a:stretch>
        </p:blipFill>
        <p:spPr>
          <a:xfrm>
            <a:off x="3457567" y="3456006"/>
            <a:ext cx="1502052" cy="2139102"/>
          </a:xfrm>
          <a:prstGeom prst="rect">
            <a:avLst/>
          </a:prstGeom>
          <a:ln>
            <a:solidFill>
              <a:srgbClr val="6B7C81"/>
            </a:solidFill>
          </a:ln>
        </p:spPr>
      </p:pic>
      <p:pic>
        <p:nvPicPr>
          <p:cNvPr id="4" name="Picture 2" descr="Lighting solutions for high performance (2024)">
            <a:extLst>
              <a:ext uri="{FF2B5EF4-FFF2-40B4-BE49-F238E27FC236}">
                <a16:creationId xmlns:a16="http://schemas.microsoft.com/office/drawing/2014/main" id="{55A76848-8244-D518-E14F-1B0AE76EBE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69" r="14511"/>
          <a:stretch/>
        </p:blipFill>
        <p:spPr bwMode="auto">
          <a:xfrm>
            <a:off x="5920740" y="3456006"/>
            <a:ext cx="1525716" cy="2148260"/>
          </a:xfrm>
          <a:prstGeom prst="rect">
            <a:avLst/>
          </a:prstGeom>
          <a:noFill/>
          <a:ln>
            <a:solidFill>
              <a:srgbClr val="6B7C81"/>
            </a:solidFill>
          </a:ln>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519F32DA-54C5-0FA5-00CB-1874D7E0E2D2}"/>
              </a:ext>
            </a:extLst>
          </p:cNvPr>
          <p:cNvSpPr txBox="1"/>
          <p:nvPr/>
        </p:nvSpPr>
        <p:spPr>
          <a:xfrm>
            <a:off x="5510709" y="2445418"/>
            <a:ext cx="2148260" cy="95410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da-DK"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WORK LIGHT brochure 2024</a:t>
            </a:r>
          </a:p>
          <a:p>
            <a:pPr marR="0" lvl="0" algn="ctr" defTabSz="914400" rtl="0" eaLnBrk="1" fontAlgn="auto" latinLnBrk="0" hangingPunct="1">
              <a:lnSpc>
                <a:spcPct val="100000"/>
              </a:lnSpc>
              <a:spcBef>
                <a:spcPts val="0"/>
              </a:spcBef>
              <a:spcAft>
                <a:spcPts val="0"/>
              </a:spcAft>
              <a:buClrTx/>
              <a:buSzTx/>
              <a:tabLst/>
              <a:defRPr/>
            </a:pPr>
            <a:r>
              <a:rPr kumimoji="0" lang="da-DK" sz="900"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New FOR LIFE products </a:t>
            </a:r>
            <a:r>
              <a:rPr kumimoji="0" lang="da-DK" sz="900" i="0" u="none" strike="noStrike" kern="1200" cap="none" spc="0" normalizeH="0" baseline="0" noProof="0" dirty="0" err="1">
                <a:ln>
                  <a:noFill/>
                </a:ln>
                <a:solidFill>
                  <a:srgbClr val="6B7C81"/>
                </a:solidFill>
                <a:effectLst/>
                <a:uLnTx/>
                <a:uFillTx/>
                <a:latin typeface="Barlow" panose="00000500000000000000" pitchFamily="2" charset="0"/>
                <a:ea typeface="+mn-ea"/>
                <a:cs typeface="+mn-cs"/>
              </a:rPr>
              <a:t>included</a:t>
            </a:r>
            <a:endParaRPr kumimoji="0" lang="da-DK" sz="900" i="0" u="none" strike="noStrike" kern="1200" cap="none" spc="0" normalizeH="0" baseline="0" noProof="0" dirty="0">
              <a:ln>
                <a:noFill/>
              </a:ln>
              <a:solidFill>
                <a:srgbClr val="6B7C81"/>
              </a:solidFill>
              <a:effectLst/>
              <a:uLnTx/>
              <a:uFillTx/>
              <a:latin typeface="Barlow" panose="00000500000000000000" pitchFamily="2" charset="0"/>
              <a:ea typeface="+mn-ea"/>
              <a:cs typeface="+mn-cs"/>
            </a:endParaRPr>
          </a:p>
          <a:p>
            <a:pPr marR="0" lvl="0" algn="ctr" defTabSz="914400" rtl="0" eaLnBrk="1" fontAlgn="auto" latinLnBrk="0" hangingPunct="1">
              <a:lnSpc>
                <a:spcPct val="100000"/>
              </a:lnSpc>
              <a:spcBef>
                <a:spcPts val="0"/>
              </a:spcBef>
              <a:spcAft>
                <a:spcPts val="0"/>
              </a:spcAft>
              <a:buClrTx/>
              <a:buSzTx/>
              <a:tabLst/>
              <a:defRPr/>
            </a:pPr>
            <a:r>
              <a:rPr kumimoji="0" lang="da-DK" sz="900"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”Former” versions </a:t>
            </a:r>
            <a:r>
              <a:rPr kumimoji="0" lang="da-DK" sz="900" i="0" u="none" strike="noStrike" kern="1200" cap="none" spc="0" normalizeH="0" baseline="0" noProof="0" dirty="0" err="1">
                <a:ln>
                  <a:noFill/>
                </a:ln>
                <a:solidFill>
                  <a:srgbClr val="6B7C81"/>
                </a:solidFill>
                <a:effectLst/>
                <a:uLnTx/>
                <a:uFillTx/>
                <a:latin typeface="Barlow" panose="00000500000000000000" pitchFamily="2" charset="0"/>
                <a:ea typeface="+mn-ea"/>
                <a:cs typeface="+mn-cs"/>
              </a:rPr>
              <a:t>deleted</a:t>
            </a:r>
            <a:endParaRPr kumimoji="0" lang="da-DK" sz="900" i="0" u="none" strike="noStrike" kern="1200" cap="none" spc="0" normalizeH="0" baseline="0" noProof="0" dirty="0">
              <a:ln>
                <a:noFill/>
              </a:ln>
              <a:solidFill>
                <a:srgbClr val="6B7C81"/>
              </a:solidFill>
              <a:effectLst/>
              <a:uLnTx/>
              <a:uFillTx/>
              <a:latin typeface="Barlow" panose="00000500000000000000" pitchFamily="2" charset="0"/>
              <a:ea typeface="+mn-ea"/>
              <a:cs typeface="+mn-cs"/>
            </a:endParaRPr>
          </a:p>
        </p:txBody>
      </p:sp>
      <p:pic>
        <p:nvPicPr>
          <p:cNvPr id="10" name="Picture 2" descr="LAUNCH BROCHURE: Keep the light you love. FOR LIFE">
            <a:extLst>
              <a:ext uri="{FF2B5EF4-FFF2-40B4-BE49-F238E27FC236}">
                <a16:creationId xmlns:a16="http://schemas.microsoft.com/office/drawing/2014/main" id="{32BDD0D5-1F6F-4E4F-DFFE-3E742CCEE7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35" r="16006"/>
          <a:stretch/>
        </p:blipFill>
        <p:spPr bwMode="auto">
          <a:xfrm>
            <a:off x="8656320" y="3456006"/>
            <a:ext cx="1470660" cy="2148260"/>
          </a:xfrm>
          <a:prstGeom prst="rect">
            <a:avLst/>
          </a:prstGeom>
          <a:noFill/>
          <a:ln>
            <a:solidFill>
              <a:srgbClr val="6B7C81"/>
            </a:solidFill>
          </a:ln>
          <a:extLst>
            <a:ext uri="{909E8E84-426E-40DD-AFC4-6F175D3DCCD1}">
              <a14:hiddenFill xmlns:a14="http://schemas.microsoft.com/office/drawing/2010/main">
                <a:solidFill>
                  <a:srgbClr val="FFFFFF"/>
                </a:solidFill>
              </a14:hiddenFill>
            </a:ext>
          </a:extLst>
        </p:spPr>
      </p:pic>
      <p:sp>
        <p:nvSpPr>
          <p:cNvPr id="12" name="Tekstfelt 11">
            <a:extLst>
              <a:ext uri="{FF2B5EF4-FFF2-40B4-BE49-F238E27FC236}">
                <a16:creationId xmlns:a16="http://schemas.microsoft.com/office/drawing/2014/main" id="{B71D7109-608C-A3BE-E2FF-E38DAF09143A}"/>
              </a:ext>
            </a:extLst>
          </p:cNvPr>
          <p:cNvSpPr txBox="1"/>
          <p:nvPr/>
        </p:nvSpPr>
        <p:spPr>
          <a:xfrm>
            <a:off x="7446456" y="3939058"/>
            <a:ext cx="71268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600" b="0"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600" b="0"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German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600" b="0"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French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a-DK" sz="600" b="0"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br>
            <a:r>
              <a:rPr kumimoji="0" lang="da-DK" sz="600" b="0" i="0" u="none" strike="noStrike" kern="1200" cap="none" spc="0" normalizeH="0" baseline="0" noProof="0" dirty="0" err="1">
                <a:ln>
                  <a:noFill/>
                </a:ln>
                <a:solidFill>
                  <a:srgbClr val="6B7C81"/>
                </a:solidFill>
                <a:effectLst/>
                <a:uLnTx/>
                <a:uFillTx/>
                <a:latin typeface="Barlow" panose="00000500000000000000" pitchFamily="2" charset="0"/>
                <a:ea typeface="+mn-ea"/>
                <a:cs typeface="+mn-cs"/>
              </a:rPr>
              <a:t>Other</a:t>
            </a:r>
            <a:r>
              <a:rPr kumimoji="0" lang="da-DK" sz="600" b="0"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 </a:t>
            </a:r>
            <a:r>
              <a:rPr kumimoji="0" lang="da-DK" sz="600" b="0" i="0" u="none" strike="noStrike" kern="1200" cap="none" spc="0" normalizeH="0" baseline="0" noProof="0" dirty="0" err="1">
                <a:ln>
                  <a:noFill/>
                </a:ln>
                <a:solidFill>
                  <a:srgbClr val="6B7C81"/>
                </a:solidFill>
                <a:effectLst/>
                <a:uLnTx/>
                <a:uFillTx/>
                <a:latin typeface="Barlow" panose="00000500000000000000" pitchFamily="2" charset="0"/>
                <a:ea typeface="+mn-ea"/>
                <a:cs typeface="+mn-cs"/>
              </a:rPr>
              <a:t>languages</a:t>
            </a:r>
            <a:br>
              <a:rPr kumimoji="0" lang="da-DK" sz="600" b="0"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br>
            <a:r>
              <a:rPr kumimoji="0" lang="da-DK" sz="600" b="0"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on demand  </a:t>
            </a:r>
          </a:p>
        </p:txBody>
      </p:sp>
      <p:sp>
        <p:nvSpPr>
          <p:cNvPr id="13" name="Tekstfelt 12">
            <a:extLst>
              <a:ext uri="{FF2B5EF4-FFF2-40B4-BE49-F238E27FC236}">
                <a16:creationId xmlns:a16="http://schemas.microsoft.com/office/drawing/2014/main" id="{E311AC58-BEB6-9908-ABDC-274521DFD111}"/>
              </a:ext>
            </a:extLst>
          </p:cNvPr>
          <p:cNvSpPr txBox="1"/>
          <p:nvPr/>
        </p:nvSpPr>
        <p:spPr>
          <a:xfrm>
            <a:off x="7561384" y="2451466"/>
            <a:ext cx="3868617" cy="95410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da-DK"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FOR LIFE </a:t>
            </a:r>
          </a:p>
          <a:p>
            <a:pPr marR="0" lvl="0" algn="ctr" defTabSz="914400" rtl="0" eaLnBrk="1" fontAlgn="auto" latinLnBrk="0" hangingPunct="1">
              <a:lnSpc>
                <a:spcPct val="100000"/>
              </a:lnSpc>
              <a:spcBef>
                <a:spcPts val="0"/>
              </a:spcBef>
              <a:spcAft>
                <a:spcPts val="0"/>
              </a:spcAft>
              <a:buClrTx/>
              <a:buSzTx/>
              <a:tabLst/>
              <a:defRPr/>
            </a:pPr>
            <a:r>
              <a:rPr kumimoji="0" lang="da-DK" b="1" i="0" u="none" strike="noStrike" kern="1200" cap="none" spc="0" normalizeH="0" baseline="0" noProof="0" dirty="0" err="1">
                <a:ln>
                  <a:noFill/>
                </a:ln>
                <a:solidFill>
                  <a:srgbClr val="52BBB5"/>
                </a:solidFill>
                <a:effectLst/>
                <a:uLnTx/>
                <a:uFillTx/>
                <a:latin typeface="Barlow" panose="00000500000000000000" pitchFamily="2" charset="0"/>
                <a:ea typeface="+mn-ea"/>
                <a:cs typeface="+mn-cs"/>
              </a:rPr>
              <a:t>introduction</a:t>
            </a:r>
            <a:r>
              <a:rPr kumimoji="0" lang="da-DK"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 brochure</a:t>
            </a:r>
          </a:p>
          <a:p>
            <a:pPr marR="0" lvl="0" algn="ctr" defTabSz="914400" rtl="0" eaLnBrk="1" fontAlgn="auto" latinLnBrk="0" hangingPunct="1">
              <a:lnSpc>
                <a:spcPct val="100000"/>
              </a:lnSpc>
              <a:spcBef>
                <a:spcPts val="0"/>
              </a:spcBef>
              <a:spcAft>
                <a:spcPts val="0"/>
              </a:spcAft>
              <a:buClrTx/>
              <a:buSzTx/>
              <a:tabLst/>
              <a:defRPr/>
            </a:pPr>
            <a:r>
              <a:rPr lang="da-DK" sz="900" dirty="0">
                <a:solidFill>
                  <a:srgbClr val="6B7C81"/>
                </a:solidFill>
                <a:latin typeface="Barlow" panose="00000500000000000000" pitchFamily="2" charset="0"/>
              </a:rPr>
              <a:t>Quick guide </a:t>
            </a:r>
            <a:r>
              <a:rPr lang="da-DK" sz="900" dirty="0" err="1">
                <a:solidFill>
                  <a:srgbClr val="6B7C81"/>
                </a:solidFill>
                <a:latin typeface="Barlow" panose="00000500000000000000" pitchFamily="2" charset="0"/>
              </a:rPr>
              <a:t>taking</a:t>
            </a:r>
            <a:r>
              <a:rPr lang="da-DK" sz="900" dirty="0">
                <a:solidFill>
                  <a:srgbClr val="6B7C81"/>
                </a:solidFill>
                <a:latin typeface="Barlow" panose="00000500000000000000" pitchFamily="2" charset="0"/>
              </a:rPr>
              <a:t> </a:t>
            </a:r>
            <a:r>
              <a:rPr lang="da-DK" sz="900" dirty="0" err="1">
                <a:solidFill>
                  <a:srgbClr val="6B7C81"/>
                </a:solidFill>
                <a:latin typeface="Barlow" panose="00000500000000000000" pitchFamily="2" charset="0"/>
              </a:rPr>
              <a:t>you</a:t>
            </a:r>
            <a:r>
              <a:rPr lang="da-DK" sz="900" dirty="0">
                <a:solidFill>
                  <a:srgbClr val="6B7C81"/>
                </a:solidFill>
                <a:latin typeface="Barlow" panose="00000500000000000000" pitchFamily="2" charset="0"/>
              </a:rPr>
              <a:t> briefly </a:t>
            </a:r>
            <a:r>
              <a:rPr lang="da-DK" sz="900" dirty="0" err="1">
                <a:solidFill>
                  <a:srgbClr val="6B7C81"/>
                </a:solidFill>
                <a:latin typeface="Barlow" panose="00000500000000000000" pitchFamily="2" charset="0"/>
              </a:rPr>
              <a:t>through</a:t>
            </a:r>
            <a:r>
              <a:rPr lang="da-DK" sz="900" dirty="0">
                <a:solidFill>
                  <a:srgbClr val="6B7C81"/>
                </a:solidFill>
                <a:latin typeface="Barlow" panose="00000500000000000000" pitchFamily="2" charset="0"/>
              </a:rPr>
              <a:t> the FOR LIFE </a:t>
            </a:r>
            <a:r>
              <a:rPr lang="da-DK" sz="900" dirty="0" err="1">
                <a:solidFill>
                  <a:srgbClr val="6B7C81"/>
                </a:solidFill>
                <a:latin typeface="Barlow" panose="00000500000000000000" pitchFamily="2" charset="0"/>
              </a:rPr>
              <a:t>concept</a:t>
            </a:r>
            <a:r>
              <a:rPr lang="da-DK" sz="900" dirty="0">
                <a:solidFill>
                  <a:srgbClr val="6B7C81"/>
                </a:solidFill>
                <a:latin typeface="Barlow" panose="00000500000000000000" pitchFamily="2" charset="0"/>
              </a:rPr>
              <a:t> and provides overview of </a:t>
            </a:r>
            <a:r>
              <a:rPr lang="da-DK" sz="900" dirty="0" err="1">
                <a:solidFill>
                  <a:srgbClr val="6B7C81"/>
                </a:solidFill>
                <a:latin typeface="Barlow" panose="00000500000000000000" pitchFamily="2" charset="0"/>
              </a:rPr>
              <a:t>improvements</a:t>
            </a:r>
            <a:r>
              <a:rPr lang="da-DK" sz="900" dirty="0">
                <a:solidFill>
                  <a:srgbClr val="6B7C81"/>
                </a:solidFill>
                <a:latin typeface="Barlow" panose="00000500000000000000" pitchFamily="2" charset="0"/>
              </a:rPr>
              <a:t> </a:t>
            </a:r>
            <a:r>
              <a:rPr lang="da-DK" sz="900" dirty="0" err="1">
                <a:solidFill>
                  <a:srgbClr val="6B7C81"/>
                </a:solidFill>
                <a:latin typeface="Barlow" panose="00000500000000000000" pitchFamily="2" charset="0"/>
              </a:rPr>
              <a:t>compared</a:t>
            </a:r>
            <a:r>
              <a:rPr lang="da-DK" sz="900" dirty="0">
                <a:solidFill>
                  <a:srgbClr val="6B7C81"/>
                </a:solidFill>
                <a:latin typeface="Barlow" panose="00000500000000000000" pitchFamily="2" charset="0"/>
              </a:rPr>
              <a:t> to former versions</a:t>
            </a:r>
            <a:endParaRPr kumimoji="0" lang="da-DK" sz="900" i="0" u="none" strike="noStrike" kern="1200" cap="none" spc="0" normalizeH="0" baseline="0" noProof="0" dirty="0">
              <a:ln>
                <a:noFill/>
              </a:ln>
              <a:solidFill>
                <a:srgbClr val="6B7C81"/>
              </a:solidFill>
              <a:effectLst/>
              <a:uLnTx/>
              <a:uFillTx/>
              <a:latin typeface="Barlow" panose="00000500000000000000" pitchFamily="2" charset="0"/>
              <a:ea typeface="+mn-ea"/>
              <a:cs typeface="+mn-cs"/>
            </a:endParaRPr>
          </a:p>
        </p:txBody>
      </p:sp>
      <p:sp>
        <p:nvSpPr>
          <p:cNvPr id="15" name="Tekstfelt 14">
            <a:extLst>
              <a:ext uri="{FF2B5EF4-FFF2-40B4-BE49-F238E27FC236}">
                <a16:creationId xmlns:a16="http://schemas.microsoft.com/office/drawing/2014/main" id="{9B2A42B9-E656-F70D-6CB2-AABDC47D5E3D}"/>
              </a:ext>
            </a:extLst>
          </p:cNvPr>
          <p:cNvSpPr txBox="1"/>
          <p:nvPr/>
        </p:nvSpPr>
        <p:spPr>
          <a:xfrm>
            <a:off x="10186571" y="3918749"/>
            <a:ext cx="628160" cy="1200329"/>
          </a:xfrm>
          <a:prstGeom prst="rect">
            <a:avLst/>
          </a:prstGeom>
          <a:noFill/>
        </p:spPr>
        <p:txBody>
          <a:bodyPr wrap="square">
            <a:spAutoFit/>
          </a:bodyPr>
          <a:lstStyle/>
          <a:p>
            <a:r>
              <a:rPr lang="en-US" sz="600" dirty="0">
                <a:solidFill>
                  <a:srgbClr val="6B7C81"/>
                </a:solidFill>
                <a:latin typeface="Barlow" panose="00000500000000000000" pitchFamily="2" charset="0"/>
              </a:rPr>
              <a:t>English</a:t>
            </a:r>
          </a:p>
          <a:p>
            <a:r>
              <a:rPr lang="en-US" sz="600" dirty="0">
                <a:solidFill>
                  <a:srgbClr val="6B7C81"/>
                </a:solidFill>
                <a:latin typeface="Barlow" panose="00000500000000000000" pitchFamily="2" charset="0"/>
              </a:rPr>
              <a:t>German</a:t>
            </a:r>
          </a:p>
          <a:p>
            <a:r>
              <a:rPr lang="en-US" sz="600" dirty="0">
                <a:solidFill>
                  <a:srgbClr val="6B7C81"/>
                </a:solidFill>
                <a:latin typeface="Barlow" panose="00000500000000000000" pitchFamily="2" charset="0"/>
              </a:rPr>
              <a:t>French</a:t>
            </a:r>
          </a:p>
          <a:p>
            <a:r>
              <a:rPr lang="en-US" sz="600" dirty="0">
                <a:solidFill>
                  <a:srgbClr val="6B7C81"/>
                </a:solidFill>
                <a:latin typeface="Barlow" panose="00000500000000000000" pitchFamily="2" charset="0"/>
              </a:rPr>
              <a:t>Spanish</a:t>
            </a:r>
          </a:p>
          <a:p>
            <a:r>
              <a:rPr lang="en-US" sz="600" dirty="0">
                <a:solidFill>
                  <a:srgbClr val="6B7C81"/>
                </a:solidFill>
                <a:latin typeface="Barlow" panose="00000500000000000000" pitchFamily="2" charset="0"/>
              </a:rPr>
              <a:t>Portuguese</a:t>
            </a:r>
          </a:p>
          <a:p>
            <a:r>
              <a:rPr lang="en-US" sz="600" dirty="0">
                <a:solidFill>
                  <a:srgbClr val="6B7C81"/>
                </a:solidFill>
                <a:latin typeface="Barlow" panose="00000500000000000000" pitchFamily="2" charset="0"/>
              </a:rPr>
              <a:t>Italian</a:t>
            </a:r>
          </a:p>
          <a:p>
            <a:r>
              <a:rPr lang="en-US" sz="600" dirty="0">
                <a:solidFill>
                  <a:srgbClr val="6B7C81"/>
                </a:solidFill>
                <a:latin typeface="Barlow" panose="00000500000000000000" pitchFamily="2" charset="0"/>
              </a:rPr>
              <a:t>Danish</a:t>
            </a:r>
          </a:p>
          <a:p>
            <a:r>
              <a:rPr lang="en-US" sz="600" dirty="0">
                <a:solidFill>
                  <a:srgbClr val="6B7C81"/>
                </a:solidFill>
                <a:latin typeface="Barlow" panose="00000500000000000000" pitchFamily="2" charset="0"/>
              </a:rPr>
              <a:t>Swedish</a:t>
            </a:r>
          </a:p>
          <a:p>
            <a:r>
              <a:rPr lang="en-US" sz="600" dirty="0">
                <a:solidFill>
                  <a:srgbClr val="6B7C81"/>
                </a:solidFill>
                <a:latin typeface="Barlow" panose="00000500000000000000" pitchFamily="2" charset="0"/>
              </a:rPr>
              <a:t>Norwegian</a:t>
            </a:r>
          </a:p>
          <a:p>
            <a:r>
              <a:rPr lang="en-US" sz="600" dirty="0">
                <a:solidFill>
                  <a:srgbClr val="6B7C81"/>
                </a:solidFill>
                <a:latin typeface="Barlow" panose="00000500000000000000" pitchFamily="2" charset="0"/>
              </a:rPr>
              <a:t>Finnish</a:t>
            </a:r>
          </a:p>
          <a:p>
            <a:r>
              <a:rPr lang="en-US" sz="600" dirty="0">
                <a:solidFill>
                  <a:srgbClr val="6B7C81"/>
                </a:solidFill>
                <a:latin typeface="Barlow" panose="00000500000000000000" pitchFamily="2" charset="0"/>
              </a:rPr>
              <a:t>Polish</a:t>
            </a:r>
          </a:p>
          <a:p>
            <a:r>
              <a:rPr lang="en-US" sz="600" dirty="0">
                <a:solidFill>
                  <a:srgbClr val="6B7C81"/>
                </a:solidFill>
                <a:latin typeface="Barlow" panose="00000500000000000000" pitchFamily="2" charset="0"/>
              </a:rPr>
              <a:t>Czech </a:t>
            </a:r>
            <a:endParaRPr lang="da-DK" sz="600" dirty="0">
              <a:solidFill>
                <a:srgbClr val="6B7C81"/>
              </a:solidFill>
              <a:latin typeface="Barlow" panose="00000500000000000000" pitchFamily="2" charset="0"/>
            </a:endParaRPr>
          </a:p>
        </p:txBody>
      </p:sp>
    </p:spTree>
    <p:extLst>
      <p:ext uri="{BB962C8B-B14F-4D97-AF65-F5344CB8AC3E}">
        <p14:creationId xmlns:p14="http://schemas.microsoft.com/office/powerpoint/2010/main" val="1035555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B9AA209-5E59-1B19-B5B8-53799B41AEF3}"/>
              </a:ext>
            </a:extLst>
          </p:cNvPr>
          <p:cNvSpPr txBox="1">
            <a:spLocks/>
          </p:cNvSpPr>
          <p:nvPr/>
        </p:nvSpPr>
        <p:spPr>
          <a:xfrm>
            <a:off x="2815934" y="1650264"/>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800" b="1" dirty="0">
                <a:solidFill>
                  <a:schemeClr val="bg1"/>
                </a:solidFill>
                <a:latin typeface="Barlow" panose="00000500000000000000" pitchFamily="2" charset="0"/>
              </a:rPr>
              <a:t>Expand your business</a:t>
            </a:r>
            <a:endParaRPr kumimoji="0" lang="en-US" sz="2400" b="1" i="0" u="none" strike="noStrike" kern="1200" cap="none" spc="0" normalizeH="0" baseline="0" noProof="0" dirty="0">
              <a:ln>
                <a:noFill/>
              </a:ln>
              <a:solidFill>
                <a:schemeClr val="bg1"/>
              </a:solidFill>
              <a:effectLst/>
              <a:uLnTx/>
              <a:uFillTx/>
              <a:latin typeface="Barlow" panose="00000500000000000000" pitchFamily="2" charset="0"/>
            </a:endParaRPr>
          </a:p>
        </p:txBody>
      </p:sp>
      <p:pic>
        <p:nvPicPr>
          <p:cNvPr id="3" name="Billede 2" descr="Et billede, der indeholder tekst, skærmbillede, diagram, cirkel&#10;&#10;Automatisk genereret beskrivelse">
            <a:extLst>
              <a:ext uri="{FF2B5EF4-FFF2-40B4-BE49-F238E27FC236}">
                <a16:creationId xmlns:a16="http://schemas.microsoft.com/office/drawing/2014/main" id="{EB009770-0260-1BD8-540D-312403C50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803" y="2393342"/>
            <a:ext cx="6636514" cy="4975831"/>
          </a:xfrm>
          <a:prstGeom prst="rect">
            <a:avLst/>
          </a:prstGeom>
        </p:spPr>
      </p:pic>
      <p:sp>
        <p:nvSpPr>
          <p:cNvPr id="5" name="Tekstfelt 4">
            <a:extLst>
              <a:ext uri="{FF2B5EF4-FFF2-40B4-BE49-F238E27FC236}">
                <a16:creationId xmlns:a16="http://schemas.microsoft.com/office/drawing/2014/main" id="{36BDBC41-790C-2CF4-90E4-FF5300423EBD}"/>
              </a:ext>
            </a:extLst>
          </p:cNvPr>
          <p:cNvSpPr txBox="1"/>
          <p:nvPr/>
        </p:nvSpPr>
        <p:spPr>
          <a:xfrm>
            <a:off x="2982153" y="3737487"/>
            <a:ext cx="3840065" cy="1077218"/>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6B7C81"/>
                </a:solidFill>
                <a:effectLst/>
                <a:uLnTx/>
                <a:uFillTx/>
                <a:latin typeface="Barlow" panose="00000500000000000000" pitchFamily="2" charset="0"/>
              </a:rPr>
              <a:t>The FOR LIFE products are the market's most sustainable work lights, meeting the demand for sustainability and creating new business opportunities.</a:t>
            </a:r>
            <a:endParaRPr kumimoji="0" lang="da-DK" sz="1400" b="1" i="0" u="none" strike="noStrike" kern="1200" cap="none" spc="0" normalizeH="0" baseline="0" noProof="0" dirty="0">
              <a:ln>
                <a:noFill/>
              </a:ln>
              <a:solidFill>
                <a:srgbClr val="6B7C81"/>
              </a:solidFill>
              <a:effectLst/>
              <a:uLnTx/>
              <a:uFillTx/>
              <a:latin typeface="Calibri"/>
              <a:ea typeface="+mn-ea"/>
              <a:cs typeface="+mn-cs"/>
            </a:endParaRPr>
          </a:p>
        </p:txBody>
      </p:sp>
    </p:spTree>
    <p:extLst>
      <p:ext uri="{BB962C8B-B14F-4D97-AF65-F5344CB8AC3E}">
        <p14:creationId xmlns:p14="http://schemas.microsoft.com/office/powerpoint/2010/main" val="795410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l: højre 1">
            <a:extLst>
              <a:ext uri="{FF2B5EF4-FFF2-40B4-BE49-F238E27FC236}">
                <a16:creationId xmlns:a16="http://schemas.microsoft.com/office/drawing/2014/main" id="{548A7EEE-DB86-D3DB-4469-9D294BA3F21E}"/>
              </a:ext>
            </a:extLst>
          </p:cNvPr>
          <p:cNvSpPr/>
          <p:nvPr/>
        </p:nvSpPr>
        <p:spPr>
          <a:xfrm>
            <a:off x="3404340" y="3405815"/>
            <a:ext cx="7799754" cy="750277"/>
          </a:xfrm>
          <a:prstGeom prst="rightArrow">
            <a:avLst/>
          </a:prstGeom>
          <a:solidFill>
            <a:srgbClr val="6B7C81"/>
          </a:solidFill>
          <a:ln>
            <a:solidFill>
              <a:srgbClr val="6B7C8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3833BFB-1305-D50D-ADBE-6B7D585B5DCC}"/>
              </a:ext>
            </a:extLst>
          </p:cNvPr>
          <p:cNvSpPr txBox="1">
            <a:spLocks/>
          </p:cNvSpPr>
          <p:nvPr/>
        </p:nvSpPr>
        <p:spPr>
          <a:xfrm>
            <a:off x="2815934" y="1650264"/>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rPr>
              <a:t>Launch plan for 2024 lighting season</a:t>
            </a:r>
            <a:endParaRPr kumimoji="0" lang="en-US" sz="2400" b="1" i="0" u="none" strike="noStrike" kern="1200" cap="none" spc="0" normalizeH="0" baseline="0" noProof="0" dirty="0">
              <a:ln>
                <a:noFill/>
              </a:ln>
              <a:solidFill>
                <a:prstClr val="white"/>
              </a:solidFill>
              <a:effectLst/>
              <a:uLnTx/>
              <a:uFillTx/>
              <a:latin typeface="Apex Sans Medium Italic" panose="020B0604020202020204" pitchFamily="50" charset="0"/>
              <a:ea typeface="+mj-ea"/>
              <a:cs typeface="+mj-cs"/>
            </a:endParaRPr>
          </a:p>
        </p:txBody>
      </p:sp>
      <p:sp>
        <p:nvSpPr>
          <p:cNvPr id="4" name="Tekstfelt 3">
            <a:extLst>
              <a:ext uri="{FF2B5EF4-FFF2-40B4-BE49-F238E27FC236}">
                <a16:creationId xmlns:a16="http://schemas.microsoft.com/office/drawing/2014/main" id="{AA6F2622-EBC6-9041-1328-ED7B814602DA}"/>
              </a:ext>
            </a:extLst>
          </p:cNvPr>
          <p:cNvSpPr txBox="1"/>
          <p:nvPr/>
        </p:nvSpPr>
        <p:spPr>
          <a:xfrm>
            <a:off x="3350404" y="3182085"/>
            <a:ext cx="15823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March</a:t>
            </a:r>
            <a:endParaRPr kumimoji="0" lang="en-US" sz="18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endParaRPr>
          </a:p>
        </p:txBody>
      </p:sp>
      <p:sp>
        <p:nvSpPr>
          <p:cNvPr id="5" name="Tekstfelt 4">
            <a:extLst>
              <a:ext uri="{FF2B5EF4-FFF2-40B4-BE49-F238E27FC236}">
                <a16:creationId xmlns:a16="http://schemas.microsoft.com/office/drawing/2014/main" id="{CD00AD2F-E320-9181-4792-05BE91833EE2}"/>
              </a:ext>
            </a:extLst>
          </p:cNvPr>
          <p:cNvSpPr txBox="1"/>
          <p:nvPr/>
        </p:nvSpPr>
        <p:spPr>
          <a:xfrm>
            <a:off x="7194518" y="3094995"/>
            <a:ext cx="7711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August</a:t>
            </a:r>
            <a:endParaRPr kumimoji="0" lang="en-US" sz="18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endParaRPr>
          </a:p>
        </p:txBody>
      </p:sp>
      <p:sp>
        <p:nvSpPr>
          <p:cNvPr id="6" name="Tekstfelt 5">
            <a:extLst>
              <a:ext uri="{FF2B5EF4-FFF2-40B4-BE49-F238E27FC236}">
                <a16:creationId xmlns:a16="http://schemas.microsoft.com/office/drawing/2014/main" id="{7E737854-8FD4-D80F-C25D-01B85118D052}"/>
              </a:ext>
            </a:extLst>
          </p:cNvPr>
          <p:cNvSpPr txBox="1"/>
          <p:nvPr/>
        </p:nvSpPr>
        <p:spPr>
          <a:xfrm>
            <a:off x="5368840" y="3131776"/>
            <a:ext cx="8401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May</a:t>
            </a:r>
            <a:endParaRPr kumimoji="0" lang="en-US" sz="20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endParaRPr>
          </a:p>
        </p:txBody>
      </p:sp>
      <p:sp>
        <p:nvSpPr>
          <p:cNvPr id="7" name="Tekstfelt 6">
            <a:extLst>
              <a:ext uri="{FF2B5EF4-FFF2-40B4-BE49-F238E27FC236}">
                <a16:creationId xmlns:a16="http://schemas.microsoft.com/office/drawing/2014/main" id="{99EAAA2B-82F8-9F42-AFA8-7A94B2A047FE}"/>
              </a:ext>
            </a:extLst>
          </p:cNvPr>
          <p:cNvSpPr txBox="1"/>
          <p:nvPr/>
        </p:nvSpPr>
        <p:spPr>
          <a:xfrm>
            <a:off x="9139916" y="3101570"/>
            <a:ext cx="15823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September</a:t>
            </a:r>
            <a:endParaRPr kumimoji="0" lang="en-US" sz="18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endParaRPr>
          </a:p>
        </p:txBody>
      </p:sp>
      <p:sp>
        <p:nvSpPr>
          <p:cNvPr id="9" name="Tekstfelt 8">
            <a:extLst>
              <a:ext uri="{FF2B5EF4-FFF2-40B4-BE49-F238E27FC236}">
                <a16:creationId xmlns:a16="http://schemas.microsoft.com/office/drawing/2014/main" id="{10C7A580-4591-D07D-08D4-F6AE58D12F7F}"/>
              </a:ext>
            </a:extLst>
          </p:cNvPr>
          <p:cNvSpPr txBox="1"/>
          <p:nvPr/>
        </p:nvSpPr>
        <p:spPr>
          <a:xfrm>
            <a:off x="2815934" y="2494831"/>
            <a:ext cx="183318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err="1">
                <a:ln>
                  <a:noFill/>
                </a:ln>
                <a:solidFill>
                  <a:srgbClr val="6B7C81"/>
                </a:solidFill>
                <a:effectLst/>
                <a:uLnTx/>
                <a:uFillTx/>
                <a:latin typeface="Barlow" panose="00000500000000000000" pitchFamily="2" charset="0"/>
                <a:ea typeface="+mn-ea"/>
                <a:cs typeface="+mn-cs"/>
              </a:rPr>
              <a:t>Introduction</a:t>
            </a:r>
            <a:r>
              <a:rPr kumimoji="0" lang="da-DK" sz="1100" b="1"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 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INT. HARDWARE FAIR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in Cologne</a:t>
            </a:r>
          </a:p>
        </p:txBody>
      </p:sp>
      <p:sp>
        <p:nvSpPr>
          <p:cNvPr id="10" name="Tekstfelt 9">
            <a:extLst>
              <a:ext uri="{FF2B5EF4-FFF2-40B4-BE49-F238E27FC236}">
                <a16:creationId xmlns:a16="http://schemas.microsoft.com/office/drawing/2014/main" id="{ADEE6842-1266-003E-CB59-EC1491197171}"/>
              </a:ext>
            </a:extLst>
          </p:cNvPr>
          <p:cNvSpPr txBox="1"/>
          <p:nvPr/>
        </p:nvSpPr>
        <p:spPr>
          <a:xfrm>
            <a:off x="5761702" y="2490540"/>
            <a:ext cx="178578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Marketing </a:t>
            </a:r>
            <a:r>
              <a:rPr kumimoji="0" lang="da-DK" sz="1100" b="1" i="0" u="none" strike="noStrike" kern="1200" cap="none" spc="0" normalizeH="0" baseline="0" noProof="0" dirty="0" err="1">
                <a:ln>
                  <a:noFill/>
                </a:ln>
                <a:solidFill>
                  <a:srgbClr val="6B7C81"/>
                </a:solidFill>
                <a:effectLst/>
                <a:uLnTx/>
                <a:uFillTx/>
                <a:latin typeface="Barlow" panose="00000500000000000000" pitchFamily="2" charset="0"/>
                <a:ea typeface="+mn-ea"/>
                <a:cs typeface="+mn-cs"/>
              </a:rPr>
              <a:t>material</a:t>
            </a:r>
            <a:r>
              <a:rPr kumimoji="0" lang="da-DK" sz="1100" b="1"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err="1">
                <a:ln>
                  <a:noFill/>
                </a:ln>
                <a:solidFill>
                  <a:srgbClr val="6B7C81"/>
                </a:solidFill>
                <a:effectLst/>
                <a:uLnTx/>
                <a:uFillTx/>
                <a:latin typeface="Barlow" panose="00000500000000000000" pitchFamily="2" charset="0"/>
                <a:ea typeface="+mn-ea"/>
                <a:cs typeface="+mn-cs"/>
              </a:rPr>
              <a:t>available</a:t>
            </a:r>
            <a:r>
              <a:rPr kumimoji="0" lang="da-DK" sz="1100" b="1"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 on Partnersite </a:t>
            </a:r>
          </a:p>
        </p:txBody>
      </p:sp>
      <p:sp>
        <p:nvSpPr>
          <p:cNvPr id="11" name="Tekstfelt 10">
            <a:extLst>
              <a:ext uri="{FF2B5EF4-FFF2-40B4-BE49-F238E27FC236}">
                <a16:creationId xmlns:a16="http://schemas.microsoft.com/office/drawing/2014/main" id="{BF2DCDC9-F06D-4A2F-58C7-86558D801332}"/>
              </a:ext>
            </a:extLst>
          </p:cNvPr>
          <p:cNvSpPr txBox="1"/>
          <p:nvPr/>
        </p:nvSpPr>
        <p:spPr>
          <a:xfrm>
            <a:off x="8254661" y="2527460"/>
            <a:ext cx="282012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err="1">
                <a:ln>
                  <a:noFill/>
                </a:ln>
                <a:solidFill>
                  <a:srgbClr val="6B7C81"/>
                </a:solidFill>
                <a:effectLst/>
                <a:uLnTx/>
                <a:uFillTx/>
                <a:latin typeface="Barlow" panose="00000500000000000000" pitchFamily="2" charset="0"/>
                <a:ea typeface="+mn-ea"/>
                <a:cs typeface="+mn-cs"/>
              </a:rPr>
              <a:t>Ready</a:t>
            </a:r>
            <a:r>
              <a:rPr kumimoji="0" lang="da-DK" sz="1100" b="1"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 for </a:t>
            </a:r>
            <a:r>
              <a:rPr kumimoji="0" lang="da-DK" sz="1100" b="1" i="0" u="none" strike="noStrike" kern="1200" cap="none" spc="0" normalizeH="0" baseline="0" noProof="0" dirty="0" err="1">
                <a:ln>
                  <a:noFill/>
                </a:ln>
                <a:solidFill>
                  <a:srgbClr val="6B7C81"/>
                </a:solidFill>
                <a:effectLst/>
                <a:uLnTx/>
                <a:uFillTx/>
                <a:latin typeface="Barlow" panose="00000500000000000000" pitchFamily="2" charset="0"/>
                <a:ea typeface="+mn-ea"/>
                <a:cs typeface="+mn-cs"/>
              </a:rPr>
              <a:t>shipment</a:t>
            </a:r>
            <a:br>
              <a:rPr kumimoji="0" lang="da-DK" sz="1100" b="1"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br>
            <a:r>
              <a:rPr kumimoji="0" lang="da-DK" sz="1100" b="1" i="0" u="none" strike="noStrike" kern="1200" cap="none" spc="0" normalizeH="0" baseline="0" noProof="0" dirty="0">
                <a:ln>
                  <a:noFill/>
                </a:ln>
                <a:solidFill>
                  <a:srgbClr val="6B7C81"/>
                </a:solidFill>
                <a:effectLst/>
                <a:uLnTx/>
                <a:uFillTx/>
                <a:latin typeface="Barlow" panose="00000500000000000000" pitchFamily="2" charset="0"/>
                <a:ea typeface="+mn-ea"/>
                <a:cs typeface="+mn-cs"/>
              </a:rPr>
              <a:t>(Overlap of old / new versions)</a:t>
            </a:r>
          </a:p>
        </p:txBody>
      </p:sp>
      <p:cxnSp>
        <p:nvCxnSpPr>
          <p:cNvPr id="13" name="Lige forbindelse 12">
            <a:extLst>
              <a:ext uri="{FF2B5EF4-FFF2-40B4-BE49-F238E27FC236}">
                <a16:creationId xmlns:a16="http://schemas.microsoft.com/office/drawing/2014/main" id="{64A579E2-DCE0-6C9C-C5F4-107591279D0F}"/>
              </a:ext>
            </a:extLst>
          </p:cNvPr>
          <p:cNvCxnSpPr/>
          <p:nvPr/>
        </p:nvCxnSpPr>
        <p:spPr>
          <a:xfrm>
            <a:off x="3651738" y="3458311"/>
            <a:ext cx="0" cy="179176"/>
          </a:xfrm>
          <a:prstGeom prst="line">
            <a:avLst/>
          </a:prstGeom>
          <a:ln w="28575">
            <a:solidFill>
              <a:srgbClr val="6B7C81"/>
            </a:solidFill>
          </a:ln>
        </p:spPr>
        <p:style>
          <a:lnRef idx="1">
            <a:schemeClr val="accent1"/>
          </a:lnRef>
          <a:fillRef idx="0">
            <a:schemeClr val="accent1"/>
          </a:fillRef>
          <a:effectRef idx="0">
            <a:schemeClr val="accent1"/>
          </a:effectRef>
          <a:fontRef idx="minor">
            <a:schemeClr val="tx1"/>
          </a:fontRef>
        </p:style>
      </p:cxnSp>
      <p:cxnSp>
        <p:nvCxnSpPr>
          <p:cNvPr id="14" name="Lige forbindelse 13">
            <a:extLst>
              <a:ext uri="{FF2B5EF4-FFF2-40B4-BE49-F238E27FC236}">
                <a16:creationId xmlns:a16="http://schemas.microsoft.com/office/drawing/2014/main" id="{97B4AFD6-84E5-B636-7F48-E2FF578DEAC3}"/>
              </a:ext>
            </a:extLst>
          </p:cNvPr>
          <p:cNvCxnSpPr/>
          <p:nvPr/>
        </p:nvCxnSpPr>
        <p:spPr>
          <a:xfrm>
            <a:off x="5618334" y="3421204"/>
            <a:ext cx="0" cy="179176"/>
          </a:xfrm>
          <a:prstGeom prst="line">
            <a:avLst/>
          </a:prstGeom>
          <a:ln w="28575">
            <a:solidFill>
              <a:srgbClr val="6B7C81"/>
            </a:solidFill>
          </a:ln>
        </p:spPr>
        <p:style>
          <a:lnRef idx="1">
            <a:schemeClr val="accent1"/>
          </a:lnRef>
          <a:fillRef idx="0">
            <a:schemeClr val="accent1"/>
          </a:fillRef>
          <a:effectRef idx="0">
            <a:schemeClr val="accent1"/>
          </a:effectRef>
          <a:fontRef idx="minor">
            <a:schemeClr val="tx1"/>
          </a:fontRef>
        </p:style>
      </p:cxnSp>
      <p:cxnSp>
        <p:nvCxnSpPr>
          <p:cNvPr id="15" name="Lige forbindelse 14">
            <a:extLst>
              <a:ext uri="{FF2B5EF4-FFF2-40B4-BE49-F238E27FC236}">
                <a16:creationId xmlns:a16="http://schemas.microsoft.com/office/drawing/2014/main" id="{1148112E-E28B-7AB9-CCD0-75CF6AA3C608}"/>
              </a:ext>
            </a:extLst>
          </p:cNvPr>
          <p:cNvCxnSpPr/>
          <p:nvPr/>
        </p:nvCxnSpPr>
        <p:spPr>
          <a:xfrm>
            <a:off x="7568625" y="3405815"/>
            <a:ext cx="0" cy="179176"/>
          </a:xfrm>
          <a:prstGeom prst="line">
            <a:avLst/>
          </a:prstGeom>
          <a:ln w="28575">
            <a:solidFill>
              <a:srgbClr val="6B7C81"/>
            </a:solidFill>
          </a:ln>
        </p:spPr>
        <p:style>
          <a:lnRef idx="1">
            <a:schemeClr val="accent1"/>
          </a:lnRef>
          <a:fillRef idx="0">
            <a:schemeClr val="accent1"/>
          </a:fillRef>
          <a:effectRef idx="0">
            <a:schemeClr val="accent1"/>
          </a:effectRef>
          <a:fontRef idx="minor">
            <a:schemeClr val="tx1"/>
          </a:fontRef>
        </p:style>
      </p:cxnSp>
      <p:cxnSp>
        <p:nvCxnSpPr>
          <p:cNvPr id="16" name="Lige forbindelse 15">
            <a:extLst>
              <a:ext uri="{FF2B5EF4-FFF2-40B4-BE49-F238E27FC236}">
                <a16:creationId xmlns:a16="http://schemas.microsoft.com/office/drawing/2014/main" id="{17D43BA5-6DAF-39D0-E31B-E7468E999836}"/>
              </a:ext>
            </a:extLst>
          </p:cNvPr>
          <p:cNvCxnSpPr/>
          <p:nvPr/>
        </p:nvCxnSpPr>
        <p:spPr>
          <a:xfrm>
            <a:off x="9598681" y="3405815"/>
            <a:ext cx="0" cy="179176"/>
          </a:xfrm>
          <a:prstGeom prst="line">
            <a:avLst/>
          </a:prstGeom>
          <a:ln w="28575">
            <a:solidFill>
              <a:srgbClr val="6B7C81"/>
            </a:solidFill>
          </a:ln>
        </p:spPr>
        <p:style>
          <a:lnRef idx="1">
            <a:schemeClr val="accent1"/>
          </a:lnRef>
          <a:fillRef idx="0">
            <a:schemeClr val="accent1"/>
          </a:fillRef>
          <a:effectRef idx="0">
            <a:schemeClr val="accent1"/>
          </a:effectRef>
          <a:fontRef idx="minor">
            <a:schemeClr val="tx1"/>
          </a:fontRef>
        </p:style>
      </p:cxnSp>
      <p:pic>
        <p:nvPicPr>
          <p:cNvPr id="17" name="Billede 16" descr="Et billede, der indeholder tekst, skærmbillede, diagram, cirkel&#10;&#10;Automatisk genereret beskrivelse">
            <a:extLst>
              <a:ext uri="{FF2B5EF4-FFF2-40B4-BE49-F238E27FC236}">
                <a16:creationId xmlns:a16="http://schemas.microsoft.com/office/drawing/2014/main" id="{61B336D9-B039-9CE2-E2E6-A1B4349F059B}"/>
              </a:ext>
            </a:extLst>
          </p:cNvPr>
          <p:cNvPicPr>
            <a:picLocks noChangeAspect="1"/>
          </p:cNvPicPr>
          <p:nvPr/>
        </p:nvPicPr>
        <p:blipFill rotWithShape="1">
          <a:blip r:embed="rId2">
            <a:extLst>
              <a:ext uri="{28A0092B-C50C-407E-A947-70E740481C1C}">
                <a14:useLocalDpi xmlns:a14="http://schemas.microsoft.com/office/drawing/2010/main" val="0"/>
              </a:ext>
            </a:extLst>
          </a:blip>
          <a:srcRect l="8925" t="17175" r="76158" b="71494"/>
          <a:stretch/>
        </p:blipFill>
        <p:spPr>
          <a:xfrm>
            <a:off x="5119139" y="4387954"/>
            <a:ext cx="1050039" cy="598007"/>
          </a:xfrm>
          <a:prstGeom prst="rect">
            <a:avLst/>
          </a:prstGeom>
        </p:spPr>
      </p:pic>
      <p:pic>
        <p:nvPicPr>
          <p:cNvPr id="18" name="Billede 17" descr="Et billede, der indeholder tekst, skærmbillede, diagram, cirkel&#10;&#10;Automatisk genereret beskrivelse">
            <a:extLst>
              <a:ext uri="{FF2B5EF4-FFF2-40B4-BE49-F238E27FC236}">
                <a16:creationId xmlns:a16="http://schemas.microsoft.com/office/drawing/2014/main" id="{06862D9C-A0E6-4537-AAC9-EDCC8C994DDF}"/>
              </a:ext>
            </a:extLst>
          </p:cNvPr>
          <p:cNvPicPr>
            <a:picLocks noChangeAspect="1"/>
          </p:cNvPicPr>
          <p:nvPr/>
        </p:nvPicPr>
        <p:blipFill rotWithShape="1">
          <a:blip r:embed="rId2">
            <a:extLst>
              <a:ext uri="{28A0092B-C50C-407E-A947-70E740481C1C}">
                <a14:useLocalDpi xmlns:a14="http://schemas.microsoft.com/office/drawing/2010/main" val="0"/>
              </a:ext>
            </a:extLst>
          </a:blip>
          <a:srcRect l="11072" t="57046" r="74011" b="32082"/>
          <a:stretch/>
        </p:blipFill>
        <p:spPr>
          <a:xfrm>
            <a:off x="5119139" y="5148047"/>
            <a:ext cx="947155" cy="517572"/>
          </a:xfrm>
          <a:prstGeom prst="rect">
            <a:avLst/>
          </a:prstGeom>
        </p:spPr>
      </p:pic>
      <p:pic>
        <p:nvPicPr>
          <p:cNvPr id="19" name="Billede 18" descr="Et billede, der indeholder tekst, skærmbillede, diagram, cirkel&#10;&#10;Automatisk genereret beskrivelse">
            <a:extLst>
              <a:ext uri="{FF2B5EF4-FFF2-40B4-BE49-F238E27FC236}">
                <a16:creationId xmlns:a16="http://schemas.microsoft.com/office/drawing/2014/main" id="{E331E679-0981-32C8-85B1-C89BD2BA9746}"/>
              </a:ext>
            </a:extLst>
          </p:cNvPr>
          <p:cNvPicPr>
            <a:picLocks noChangeAspect="1"/>
          </p:cNvPicPr>
          <p:nvPr/>
        </p:nvPicPr>
        <p:blipFill rotWithShape="1">
          <a:blip r:embed="rId2">
            <a:extLst>
              <a:ext uri="{28A0092B-C50C-407E-A947-70E740481C1C}">
                <a14:useLocalDpi xmlns:a14="http://schemas.microsoft.com/office/drawing/2010/main" val="0"/>
              </a:ext>
            </a:extLst>
          </a:blip>
          <a:srcRect l="42385" t="16170" r="40067" b="72958"/>
          <a:stretch/>
        </p:blipFill>
        <p:spPr>
          <a:xfrm>
            <a:off x="7175526" y="4661630"/>
            <a:ext cx="1041975" cy="484015"/>
          </a:xfrm>
          <a:prstGeom prst="rect">
            <a:avLst/>
          </a:prstGeom>
        </p:spPr>
      </p:pic>
      <p:sp>
        <p:nvSpPr>
          <p:cNvPr id="25" name="Tekstfelt 24">
            <a:extLst>
              <a:ext uri="{FF2B5EF4-FFF2-40B4-BE49-F238E27FC236}">
                <a16:creationId xmlns:a16="http://schemas.microsoft.com/office/drawing/2014/main" id="{5AFD0EC6-ADC4-D5F8-7985-C539A055AA01}"/>
              </a:ext>
            </a:extLst>
          </p:cNvPr>
          <p:cNvSpPr txBox="1"/>
          <p:nvPr/>
        </p:nvSpPr>
        <p:spPr>
          <a:xfrm>
            <a:off x="2598760" y="4110439"/>
            <a:ext cx="213607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err="1">
                <a:ln>
                  <a:noFill/>
                </a:ln>
                <a:solidFill>
                  <a:srgbClr val="52BBB5"/>
                </a:solidFill>
                <a:effectLst/>
                <a:uLnTx/>
                <a:uFillTx/>
                <a:latin typeface="Barlow" panose="00000500000000000000" pitchFamily="2" charset="0"/>
                <a:ea typeface="+mn-ea"/>
                <a:cs typeface="+mn-cs"/>
              </a:rPr>
              <a:t>Corporate</a:t>
            </a:r>
            <a:r>
              <a:rPr kumimoji="0" lang="da-DK" sz="11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 branding 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FOR LIFE </a:t>
            </a:r>
            <a:r>
              <a:rPr kumimoji="0" lang="da-DK" sz="1100" b="1" i="0" u="none" strike="noStrike" kern="1200" cap="none" spc="0" normalizeH="0" baseline="0" noProof="0" dirty="0" err="1">
                <a:ln>
                  <a:noFill/>
                </a:ln>
                <a:solidFill>
                  <a:srgbClr val="52BBB5"/>
                </a:solidFill>
                <a:effectLst/>
                <a:uLnTx/>
                <a:uFillTx/>
                <a:latin typeface="Barlow" panose="00000500000000000000" pitchFamily="2" charset="0"/>
                <a:ea typeface="+mn-ea"/>
                <a:cs typeface="+mn-cs"/>
              </a:rPr>
              <a:t>concept</a:t>
            </a:r>
            <a:r>
              <a:rPr kumimoji="0" lang="da-DK" sz="11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 video</a:t>
            </a:r>
          </a:p>
        </p:txBody>
      </p:sp>
      <p:sp>
        <p:nvSpPr>
          <p:cNvPr id="27" name="Tekstfelt 26">
            <a:extLst>
              <a:ext uri="{FF2B5EF4-FFF2-40B4-BE49-F238E27FC236}">
                <a16:creationId xmlns:a16="http://schemas.microsoft.com/office/drawing/2014/main" id="{9582ACC0-75FE-615C-C3D7-8E0C4F7BE244}"/>
              </a:ext>
            </a:extLst>
          </p:cNvPr>
          <p:cNvSpPr txBox="1"/>
          <p:nvPr/>
        </p:nvSpPr>
        <p:spPr>
          <a:xfrm>
            <a:off x="4913968" y="4165485"/>
            <a:ext cx="127758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Masterdata</a:t>
            </a:r>
          </a:p>
        </p:txBody>
      </p:sp>
      <p:sp>
        <p:nvSpPr>
          <p:cNvPr id="28" name="Tekstfelt 27">
            <a:extLst>
              <a:ext uri="{FF2B5EF4-FFF2-40B4-BE49-F238E27FC236}">
                <a16:creationId xmlns:a16="http://schemas.microsoft.com/office/drawing/2014/main" id="{532D91CE-38DC-23C6-63DE-48EB980BCAA2}"/>
              </a:ext>
            </a:extLst>
          </p:cNvPr>
          <p:cNvSpPr txBox="1"/>
          <p:nvPr/>
        </p:nvSpPr>
        <p:spPr>
          <a:xfrm>
            <a:off x="4950377" y="4915552"/>
            <a:ext cx="135231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Product </a:t>
            </a:r>
            <a:r>
              <a:rPr kumimoji="0" lang="da-DK" sz="1100" b="1" i="0" u="none" strike="noStrike" kern="1200" cap="none" spc="0" normalizeH="0" baseline="0" noProof="0" dirty="0" err="1">
                <a:ln>
                  <a:noFill/>
                </a:ln>
                <a:solidFill>
                  <a:srgbClr val="52BBB5"/>
                </a:solidFill>
                <a:effectLst/>
                <a:uLnTx/>
                <a:uFillTx/>
                <a:latin typeface="Barlow" panose="00000500000000000000" pitchFamily="2" charset="0"/>
                <a:ea typeface="+mn-ea"/>
                <a:cs typeface="+mn-cs"/>
              </a:rPr>
              <a:t>sheets</a:t>
            </a:r>
            <a:endParaRPr kumimoji="0" lang="da-DK" sz="11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endParaRPr>
          </a:p>
        </p:txBody>
      </p:sp>
      <p:sp>
        <p:nvSpPr>
          <p:cNvPr id="29" name="Tekstfelt 28">
            <a:extLst>
              <a:ext uri="{FF2B5EF4-FFF2-40B4-BE49-F238E27FC236}">
                <a16:creationId xmlns:a16="http://schemas.microsoft.com/office/drawing/2014/main" id="{DB451DA0-B4D2-90B3-8FD4-8F91B8DF280A}"/>
              </a:ext>
            </a:extLst>
          </p:cNvPr>
          <p:cNvSpPr txBox="1"/>
          <p:nvPr/>
        </p:nvSpPr>
        <p:spPr>
          <a:xfrm>
            <a:off x="6905917" y="4176717"/>
            <a:ext cx="140271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Product videos/ </a:t>
            </a:r>
            <a:r>
              <a:rPr kumimoji="0" lang="da-DK" sz="1100" b="1" i="0" u="none" strike="noStrike" kern="1200" cap="none" spc="0" normalizeH="0" baseline="0" noProof="0" dirty="0" err="1">
                <a:ln>
                  <a:noFill/>
                </a:ln>
                <a:solidFill>
                  <a:srgbClr val="52BBB5"/>
                </a:solidFill>
                <a:effectLst/>
                <a:uLnTx/>
                <a:uFillTx/>
                <a:latin typeface="Barlow" panose="00000500000000000000" pitchFamily="2" charset="0"/>
                <a:ea typeface="+mn-ea"/>
                <a:cs typeface="+mn-cs"/>
              </a:rPr>
              <a:t>pictures</a:t>
            </a:r>
            <a:endParaRPr kumimoji="0" lang="da-DK" sz="11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endParaRPr>
          </a:p>
        </p:txBody>
      </p:sp>
      <p:pic>
        <p:nvPicPr>
          <p:cNvPr id="20" name="Billede 19">
            <a:extLst>
              <a:ext uri="{FF2B5EF4-FFF2-40B4-BE49-F238E27FC236}">
                <a16:creationId xmlns:a16="http://schemas.microsoft.com/office/drawing/2014/main" id="{B87F7472-1420-54A9-C36C-0453DF394571}"/>
              </a:ext>
            </a:extLst>
          </p:cNvPr>
          <p:cNvPicPr>
            <a:picLocks noChangeAspect="1"/>
          </p:cNvPicPr>
          <p:nvPr/>
        </p:nvPicPr>
        <p:blipFill>
          <a:blip r:embed="rId3"/>
          <a:stretch>
            <a:fillRect/>
          </a:stretch>
        </p:blipFill>
        <p:spPr>
          <a:xfrm>
            <a:off x="3200557" y="4838371"/>
            <a:ext cx="1001723" cy="630873"/>
          </a:xfrm>
          <a:prstGeom prst="rect">
            <a:avLst/>
          </a:prstGeom>
        </p:spPr>
      </p:pic>
      <p:pic>
        <p:nvPicPr>
          <p:cNvPr id="30" name="Billede 29" descr="Et billede, der indeholder skærmbillede, Grafik, sort, symbol&#10;&#10;Automatisk genereret beskrivelse">
            <a:extLst>
              <a:ext uri="{FF2B5EF4-FFF2-40B4-BE49-F238E27FC236}">
                <a16:creationId xmlns:a16="http://schemas.microsoft.com/office/drawing/2014/main" id="{C18B5CEB-A4CA-72BB-BD90-0287B24BE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512" y="5144055"/>
            <a:ext cx="588838" cy="527064"/>
          </a:xfrm>
          <a:prstGeom prst="rect">
            <a:avLst/>
          </a:prstGeom>
        </p:spPr>
      </p:pic>
      <p:pic>
        <p:nvPicPr>
          <p:cNvPr id="32" name="Billede 31">
            <a:extLst>
              <a:ext uri="{FF2B5EF4-FFF2-40B4-BE49-F238E27FC236}">
                <a16:creationId xmlns:a16="http://schemas.microsoft.com/office/drawing/2014/main" id="{F8FD7763-6D7A-8AF6-CADB-992829027F7F}"/>
              </a:ext>
            </a:extLst>
          </p:cNvPr>
          <p:cNvPicPr>
            <a:picLocks noChangeAspect="1"/>
          </p:cNvPicPr>
          <p:nvPr/>
        </p:nvPicPr>
        <p:blipFill rotWithShape="1">
          <a:blip r:embed="rId5"/>
          <a:srcRect l="4309" r="5277"/>
          <a:stretch/>
        </p:blipFill>
        <p:spPr>
          <a:xfrm>
            <a:off x="3200557" y="5535642"/>
            <a:ext cx="1017041" cy="600164"/>
          </a:xfrm>
          <a:prstGeom prst="rect">
            <a:avLst/>
          </a:prstGeom>
        </p:spPr>
      </p:pic>
      <p:pic>
        <p:nvPicPr>
          <p:cNvPr id="37" name="Billede 36" descr="Et billede, der indeholder tandbørste, lys/lygte, nat&#10;&#10;Automatisk genereret beskrivelse med lav tillid">
            <a:extLst>
              <a:ext uri="{FF2B5EF4-FFF2-40B4-BE49-F238E27FC236}">
                <a16:creationId xmlns:a16="http://schemas.microsoft.com/office/drawing/2014/main" id="{BE7A9637-907E-ADF5-13C7-E025AC2651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1502" y="4834685"/>
            <a:ext cx="1761721" cy="1786132"/>
          </a:xfrm>
          <a:prstGeom prst="rect">
            <a:avLst/>
          </a:prstGeom>
        </p:spPr>
      </p:pic>
      <p:pic>
        <p:nvPicPr>
          <p:cNvPr id="38" name="Billede 37" descr="Et billede, der indeholder køretøj, bil&#10;&#10;Automatisk genereret beskrivelse">
            <a:extLst>
              <a:ext uri="{FF2B5EF4-FFF2-40B4-BE49-F238E27FC236}">
                <a16:creationId xmlns:a16="http://schemas.microsoft.com/office/drawing/2014/main" id="{2CC2DEE9-AF1B-B71B-2FFB-C58DA2EB4B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09671" y="5469244"/>
            <a:ext cx="1690643" cy="1127095"/>
          </a:xfrm>
          <a:prstGeom prst="rect">
            <a:avLst/>
          </a:prstGeom>
        </p:spPr>
      </p:pic>
      <p:pic>
        <p:nvPicPr>
          <p:cNvPr id="39" name="Billede 38" descr="Et billede, der indeholder skærmbillede, nat, lys/lygte&#10;&#10;Automatisk genereret beskrivelse">
            <a:extLst>
              <a:ext uri="{FF2B5EF4-FFF2-40B4-BE49-F238E27FC236}">
                <a16:creationId xmlns:a16="http://schemas.microsoft.com/office/drawing/2014/main" id="{F7C8CA3C-068B-03A0-46E7-5F7937070F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7288" y="5389692"/>
            <a:ext cx="3750270" cy="2324903"/>
          </a:xfrm>
          <a:prstGeom prst="rect">
            <a:avLst/>
          </a:prstGeom>
        </p:spPr>
      </p:pic>
      <p:pic>
        <p:nvPicPr>
          <p:cNvPr id="22" name="Billede 21" descr="Et billede, der indeholder skærmbillede, Grafik, sort, symbol&#10;&#10;Automatisk genereret beskrivelse">
            <a:extLst>
              <a:ext uri="{FF2B5EF4-FFF2-40B4-BE49-F238E27FC236}">
                <a16:creationId xmlns:a16="http://schemas.microsoft.com/office/drawing/2014/main" id="{41A6982A-BDC3-25B7-D5C9-E8FDF5E86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296" y="5145645"/>
            <a:ext cx="588838" cy="527064"/>
          </a:xfrm>
          <a:prstGeom prst="rect">
            <a:avLst/>
          </a:prstGeom>
        </p:spPr>
      </p:pic>
      <p:pic>
        <p:nvPicPr>
          <p:cNvPr id="35" name="Billede 34">
            <a:extLst>
              <a:ext uri="{FF2B5EF4-FFF2-40B4-BE49-F238E27FC236}">
                <a16:creationId xmlns:a16="http://schemas.microsoft.com/office/drawing/2014/main" id="{C0F2A8AE-3072-2C1C-DBAB-91D714726EF5}"/>
              </a:ext>
            </a:extLst>
          </p:cNvPr>
          <p:cNvPicPr>
            <a:picLocks noChangeAspect="1"/>
          </p:cNvPicPr>
          <p:nvPr/>
        </p:nvPicPr>
        <p:blipFill>
          <a:blip r:embed="rId9"/>
          <a:stretch>
            <a:fillRect/>
          </a:stretch>
        </p:blipFill>
        <p:spPr>
          <a:xfrm>
            <a:off x="10226656" y="4192408"/>
            <a:ext cx="465953" cy="663573"/>
          </a:xfrm>
          <a:prstGeom prst="rect">
            <a:avLst/>
          </a:prstGeom>
          <a:ln>
            <a:solidFill>
              <a:srgbClr val="6B7C81"/>
            </a:solidFill>
          </a:ln>
        </p:spPr>
      </p:pic>
      <p:pic>
        <p:nvPicPr>
          <p:cNvPr id="40" name="Picture 2" descr="Lighting solutions for high performance (2024)">
            <a:extLst>
              <a:ext uri="{FF2B5EF4-FFF2-40B4-BE49-F238E27FC236}">
                <a16:creationId xmlns:a16="http://schemas.microsoft.com/office/drawing/2014/main" id="{24B02B59-B843-40FB-E3BD-6EFFD26A444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469" r="14511"/>
          <a:stretch/>
        </p:blipFill>
        <p:spPr bwMode="auto">
          <a:xfrm>
            <a:off x="10553935" y="4361438"/>
            <a:ext cx="473294" cy="666414"/>
          </a:xfrm>
          <a:prstGeom prst="rect">
            <a:avLst/>
          </a:prstGeom>
          <a:noFill/>
          <a:ln>
            <a:solidFill>
              <a:srgbClr val="6B7C81"/>
            </a:solidFill>
          </a:ln>
          <a:extLst>
            <a:ext uri="{909E8E84-426E-40DD-AFC4-6F175D3DCCD1}">
              <a14:hiddenFill xmlns:a14="http://schemas.microsoft.com/office/drawing/2010/main">
                <a:solidFill>
                  <a:srgbClr val="FFFFFF"/>
                </a:solidFill>
              </a14:hiddenFill>
            </a:ext>
          </a:extLst>
        </p:spPr>
      </p:pic>
      <p:pic>
        <p:nvPicPr>
          <p:cNvPr id="41" name="Picture 2" descr="LAUNCH BROCHURE: Keep the light you love. FOR LIFE">
            <a:extLst>
              <a:ext uri="{FF2B5EF4-FFF2-40B4-BE49-F238E27FC236}">
                <a16:creationId xmlns:a16="http://schemas.microsoft.com/office/drawing/2014/main" id="{40218E81-0642-8051-A9C4-BE34FE51184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535" r="16006"/>
          <a:stretch/>
        </p:blipFill>
        <p:spPr bwMode="auto">
          <a:xfrm>
            <a:off x="10811669" y="4524194"/>
            <a:ext cx="456215" cy="666414"/>
          </a:xfrm>
          <a:prstGeom prst="rect">
            <a:avLst/>
          </a:prstGeom>
          <a:noFill/>
          <a:ln>
            <a:solidFill>
              <a:srgbClr val="6B7C81"/>
            </a:solidFill>
          </a:ln>
          <a:extLst>
            <a:ext uri="{909E8E84-426E-40DD-AFC4-6F175D3DCCD1}">
              <a14:hiddenFill xmlns:a14="http://schemas.microsoft.com/office/drawing/2010/main">
                <a:solidFill>
                  <a:srgbClr val="FFFFFF"/>
                </a:solidFill>
              </a14:hiddenFill>
            </a:ext>
          </a:extLst>
        </p:spPr>
      </p:pic>
      <p:pic>
        <p:nvPicPr>
          <p:cNvPr id="43" name="Billede 42">
            <a:extLst>
              <a:ext uri="{FF2B5EF4-FFF2-40B4-BE49-F238E27FC236}">
                <a16:creationId xmlns:a16="http://schemas.microsoft.com/office/drawing/2014/main" id="{9449FB73-D188-7D5F-9945-3F3A4B05E56B}"/>
              </a:ext>
            </a:extLst>
          </p:cNvPr>
          <p:cNvPicPr>
            <a:picLocks noChangeAspect="1"/>
          </p:cNvPicPr>
          <p:nvPr/>
        </p:nvPicPr>
        <p:blipFill rotWithShape="1">
          <a:blip r:embed="rId12"/>
          <a:srcRect l="10425"/>
          <a:stretch/>
        </p:blipFill>
        <p:spPr>
          <a:xfrm>
            <a:off x="9339624" y="4805717"/>
            <a:ext cx="532967" cy="583975"/>
          </a:xfrm>
          <a:prstGeom prst="rect">
            <a:avLst/>
          </a:prstGeom>
        </p:spPr>
      </p:pic>
      <p:pic>
        <p:nvPicPr>
          <p:cNvPr id="45" name="Billede 44">
            <a:extLst>
              <a:ext uri="{FF2B5EF4-FFF2-40B4-BE49-F238E27FC236}">
                <a16:creationId xmlns:a16="http://schemas.microsoft.com/office/drawing/2014/main" id="{2F713AB5-06D5-0816-8261-29822B82B0A5}"/>
              </a:ext>
            </a:extLst>
          </p:cNvPr>
          <p:cNvPicPr>
            <a:picLocks noChangeAspect="1"/>
          </p:cNvPicPr>
          <p:nvPr/>
        </p:nvPicPr>
        <p:blipFill rotWithShape="1">
          <a:blip r:embed="rId13"/>
          <a:srcRect t="27675"/>
          <a:stretch/>
        </p:blipFill>
        <p:spPr>
          <a:xfrm>
            <a:off x="8674857" y="4886592"/>
            <a:ext cx="681009" cy="389066"/>
          </a:xfrm>
          <a:prstGeom prst="rect">
            <a:avLst/>
          </a:prstGeom>
        </p:spPr>
      </p:pic>
      <p:sp>
        <p:nvSpPr>
          <p:cNvPr id="46" name="Tekstfelt 45">
            <a:extLst>
              <a:ext uri="{FF2B5EF4-FFF2-40B4-BE49-F238E27FC236}">
                <a16:creationId xmlns:a16="http://schemas.microsoft.com/office/drawing/2014/main" id="{DB423E36-7987-1A19-CE2D-EF2BBAB3A25B}"/>
              </a:ext>
            </a:extLst>
          </p:cNvPr>
          <p:cNvSpPr txBox="1"/>
          <p:nvPr/>
        </p:nvSpPr>
        <p:spPr>
          <a:xfrm>
            <a:off x="8850146" y="4178056"/>
            <a:ext cx="140271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Complete content </a:t>
            </a:r>
            <a:r>
              <a:rPr kumimoji="0" lang="da-DK" sz="1100" b="1" i="0" u="none" strike="noStrike" kern="1200" cap="none" spc="0" normalizeH="0" baseline="0" noProof="0" dirty="0" err="1">
                <a:ln>
                  <a:noFill/>
                </a:ln>
                <a:solidFill>
                  <a:srgbClr val="52BBB5"/>
                </a:solidFill>
                <a:effectLst/>
                <a:uLnTx/>
                <a:uFillTx/>
                <a:latin typeface="Barlow" panose="00000500000000000000" pitchFamily="2" charset="0"/>
                <a:ea typeface="+mn-ea"/>
                <a:cs typeface="+mn-cs"/>
              </a:rPr>
              <a:t>package</a:t>
            </a:r>
            <a:r>
              <a:rPr kumimoji="0" lang="da-DK" sz="1100" b="1" i="0" u="none" strike="noStrike" kern="1200" cap="none" spc="0" normalizeH="0" baseline="0" noProof="0" dirty="0">
                <a:ln>
                  <a:noFill/>
                </a:ln>
                <a:solidFill>
                  <a:srgbClr val="52BBB5"/>
                </a:solidFill>
                <a:effectLst/>
                <a:uLnTx/>
                <a:uFillTx/>
                <a:latin typeface="Barlow" panose="00000500000000000000" pitchFamily="2" charset="0"/>
                <a:ea typeface="+mn-ea"/>
                <a:cs typeface="+mn-cs"/>
              </a:rPr>
              <a:t>, SOME, prints</a:t>
            </a:r>
          </a:p>
        </p:txBody>
      </p:sp>
    </p:spTree>
    <p:extLst>
      <p:ext uri="{BB962C8B-B14F-4D97-AF65-F5344CB8AC3E}">
        <p14:creationId xmlns:p14="http://schemas.microsoft.com/office/powerpoint/2010/main" val="1564782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F7B8D3C-AC22-4392-AF60-F7DB99FBC294}"/>
              </a:ext>
            </a:extLst>
          </p:cNvPr>
          <p:cNvSpPr txBox="1">
            <a:spLocks/>
          </p:cNvSpPr>
          <p:nvPr/>
        </p:nvSpPr>
        <p:spPr>
          <a:xfrm>
            <a:off x="2639919" y="1694125"/>
            <a:ext cx="9552081"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Barlow" panose="00000500000000000000" pitchFamily="2" charset="0"/>
              </a:rPr>
              <a:t>  </a:t>
            </a:r>
            <a:r>
              <a:rPr kumimoji="0" lang="en-US" sz="2800" b="1" i="0" u="none" strike="noStrike" kern="1200" cap="none" spc="0" normalizeH="0" baseline="0" noProof="0" dirty="0">
                <a:ln>
                  <a:noFill/>
                </a:ln>
                <a:solidFill>
                  <a:schemeClr val="bg1"/>
                </a:solidFill>
                <a:effectLst/>
                <a:uLnTx/>
                <a:uFillTx/>
                <a:latin typeface="Barlow" panose="00000500000000000000" pitchFamily="2" charset="0"/>
              </a:rPr>
              <a:t>Setting new standards</a:t>
            </a:r>
          </a:p>
        </p:txBody>
      </p:sp>
      <p:sp>
        <p:nvSpPr>
          <p:cNvPr id="9" name="Rectangle 8">
            <a:extLst>
              <a:ext uri="{FF2B5EF4-FFF2-40B4-BE49-F238E27FC236}">
                <a16:creationId xmlns:a16="http://schemas.microsoft.com/office/drawing/2014/main" id="{55CF266E-DEAA-45CB-A542-ACA007CFCDB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kstfelt 38">
            <a:extLst>
              <a:ext uri="{FF2B5EF4-FFF2-40B4-BE49-F238E27FC236}">
                <a16:creationId xmlns:a16="http://schemas.microsoft.com/office/drawing/2014/main" id="{8F003023-00B1-2DBA-7AA6-C856F6D14898}"/>
              </a:ext>
            </a:extLst>
          </p:cNvPr>
          <p:cNvSpPr txBox="1"/>
          <p:nvPr/>
        </p:nvSpPr>
        <p:spPr>
          <a:xfrm>
            <a:off x="2639919" y="2893463"/>
            <a:ext cx="8834524" cy="1751442"/>
          </a:xfrm>
          <a:prstGeom prst="rect">
            <a:avLst/>
          </a:prstGeom>
          <a:noFill/>
        </p:spPr>
        <p:txBody>
          <a:bodyPr wrap="square" lIns="91440" tIns="45720" rIns="91440" bIns="45720" anchor="t">
            <a:spAutoFit/>
          </a:bodyPr>
          <a:lstStyle/>
          <a:p>
            <a:pPr marL="285750" indent="-285750">
              <a:lnSpc>
                <a:spcPct val="107000"/>
              </a:lnSpc>
              <a:spcAft>
                <a:spcPts val="800"/>
              </a:spcAft>
              <a:buFont typeface="Arial" panose="020B0604020202020204" pitchFamily="34" charset="0"/>
              <a:buChar char="•"/>
            </a:pPr>
            <a:r>
              <a:rPr lang="en-US" b="1" dirty="0">
                <a:solidFill>
                  <a:srgbClr val="6B7C81"/>
                </a:solidFill>
                <a:latin typeface="Barlow" panose="00000500000000000000" pitchFamily="2" charset="0"/>
              </a:rPr>
              <a:t>Commitment to creating premium, innovative LED work lights.</a:t>
            </a:r>
          </a:p>
          <a:p>
            <a:pPr marL="285750" indent="-285750">
              <a:lnSpc>
                <a:spcPct val="107000"/>
              </a:lnSpc>
              <a:spcAft>
                <a:spcPts val="800"/>
              </a:spcAft>
              <a:buFont typeface="Arial" panose="020B0604020202020204" pitchFamily="34" charset="0"/>
              <a:buChar char="•"/>
            </a:pPr>
            <a:r>
              <a:rPr lang="en-US" b="1" dirty="0">
                <a:solidFill>
                  <a:srgbClr val="6B7C81"/>
                </a:solidFill>
                <a:effectLst/>
                <a:latin typeface="Barlow" panose="00000500000000000000" pitchFamily="2" charset="0"/>
                <a:ea typeface="Calibri"/>
                <a:cs typeface="Times New Roman"/>
              </a:rPr>
              <a:t>Focus on </a:t>
            </a:r>
            <a:r>
              <a:rPr lang="en-US" b="1" dirty="0">
                <a:solidFill>
                  <a:srgbClr val="6B7C81"/>
                </a:solidFill>
                <a:latin typeface="Barlow" panose="00000500000000000000" pitchFamily="2" charset="0"/>
                <a:ea typeface="Calibri"/>
                <a:cs typeface="Times New Roman"/>
              </a:rPr>
              <a:t>p</a:t>
            </a:r>
            <a:r>
              <a:rPr lang="en-US" b="1" dirty="0">
                <a:solidFill>
                  <a:srgbClr val="6B7C81"/>
                </a:solidFill>
                <a:effectLst/>
                <a:latin typeface="Barlow" panose="00000500000000000000" pitchFamily="2" charset="0"/>
                <a:ea typeface="Calibri"/>
                <a:cs typeface="Times New Roman"/>
              </a:rPr>
              <a:t>rolonging the products' lifespan as the most effective approach to reducing environmental impact.</a:t>
            </a:r>
          </a:p>
          <a:p>
            <a:pPr marL="285750" indent="-285750">
              <a:lnSpc>
                <a:spcPct val="107000"/>
              </a:lnSpc>
              <a:spcAft>
                <a:spcPts val="800"/>
              </a:spcAft>
              <a:buFont typeface="Arial" panose="020B0604020202020204" pitchFamily="34" charset="0"/>
              <a:buChar char="•"/>
            </a:pPr>
            <a:r>
              <a:rPr lang="en-US" b="1" dirty="0">
                <a:solidFill>
                  <a:srgbClr val="6B7C81"/>
                </a:solidFill>
                <a:effectLst/>
                <a:latin typeface="Barlow" panose="00000500000000000000" pitchFamily="2" charset="0"/>
                <a:ea typeface="Calibri"/>
                <a:cs typeface="Times New Roman"/>
              </a:rPr>
              <a:t>Creating work lights of tomorrow with a brand-new perspective, rooted in technical specialist know-how and extensive experience.</a:t>
            </a:r>
            <a:endParaRPr lang="en-GB" b="1" dirty="0">
              <a:solidFill>
                <a:srgbClr val="6B7C81"/>
              </a:solidFill>
              <a:effectLst/>
              <a:latin typeface="Barlow" panose="00000500000000000000" pitchFamily="2" charset="0"/>
              <a:ea typeface="Calibri"/>
              <a:cs typeface="Times New Roman"/>
            </a:endParaRPr>
          </a:p>
        </p:txBody>
      </p:sp>
    </p:spTree>
    <p:extLst>
      <p:ext uri="{BB962C8B-B14F-4D97-AF65-F5344CB8AC3E}">
        <p14:creationId xmlns:p14="http://schemas.microsoft.com/office/powerpoint/2010/main" val="3704038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4B6A9ED-B1EE-7221-BA70-96DD74C1544B}"/>
              </a:ext>
            </a:extLst>
          </p:cNvPr>
          <p:cNvSpPr txBox="1">
            <a:spLocks/>
          </p:cNvSpPr>
          <p:nvPr/>
        </p:nvSpPr>
        <p:spPr>
          <a:xfrm>
            <a:off x="2980677" y="1676254"/>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dirty="0">
                <a:solidFill>
                  <a:schemeClr val="bg1"/>
                </a:solidFill>
                <a:latin typeface="Barlow" panose="00000500000000000000" pitchFamily="2" charset="0"/>
              </a:rPr>
              <a:t>Use it. Love it. Keep it.</a:t>
            </a:r>
            <a:endParaRPr kumimoji="0" lang="en-US" sz="2400" b="1" i="0" u="none" strike="noStrike" kern="1200" cap="none" spc="0" normalizeH="0" baseline="0" noProof="0" dirty="0">
              <a:ln>
                <a:noFill/>
              </a:ln>
              <a:solidFill>
                <a:schemeClr val="bg1"/>
              </a:solidFill>
              <a:effectLst/>
              <a:uLnTx/>
              <a:uFillTx/>
              <a:latin typeface="Barlow" panose="00000500000000000000" pitchFamily="2" charset="0"/>
            </a:endParaRPr>
          </a:p>
        </p:txBody>
      </p:sp>
      <p:sp>
        <p:nvSpPr>
          <p:cNvPr id="4" name="Tekstfelt 3">
            <a:extLst>
              <a:ext uri="{FF2B5EF4-FFF2-40B4-BE49-F238E27FC236}">
                <a16:creationId xmlns:a16="http://schemas.microsoft.com/office/drawing/2014/main" id="{B0989414-CACA-E80E-5C89-9C2E9DCCCCA0}"/>
              </a:ext>
            </a:extLst>
          </p:cNvPr>
          <p:cNvSpPr txBox="1"/>
          <p:nvPr/>
        </p:nvSpPr>
        <p:spPr>
          <a:xfrm>
            <a:off x="2980677" y="2869285"/>
            <a:ext cx="8845563" cy="1477328"/>
          </a:xfrm>
          <a:prstGeom prst="rect">
            <a:avLst/>
          </a:prstGeom>
          <a:noFill/>
        </p:spPr>
        <p:txBody>
          <a:bodyPr wrap="square" lIns="91440" tIns="45720" rIns="91440" bIns="45720" rtlCol="0" anchor="t">
            <a:spAutoFit/>
          </a:bodyPr>
          <a:lstStyle/>
          <a:p>
            <a:pPr lvl="0">
              <a:defRPr/>
            </a:pPr>
            <a:r>
              <a:rPr lang="en-US" b="1" dirty="0">
                <a:solidFill>
                  <a:srgbClr val="6B7C81"/>
                </a:solidFill>
                <a:latin typeface="Barlow" panose="00000500000000000000" pitchFamily="2" charset="0"/>
              </a:rPr>
              <a:t>W</a:t>
            </a:r>
            <a:r>
              <a:rPr kumimoji="0" lang="en-US" b="1" i="0" u="none" strike="noStrike" kern="1200" cap="none" spc="0" normalizeH="0" baseline="0" noProof="0" dirty="0">
                <a:ln>
                  <a:noFill/>
                </a:ln>
                <a:solidFill>
                  <a:srgbClr val="6B7C81"/>
                </a:solidFill>
                <a:effectLst/>
                <a:uLnTx/>
                <a:uFillTx/>
                <a:latin typeface="Barlow" panose="00000500000000000000" pitchFamily="2" charset="0"/>
              </a:rPr>
              <a:t>e believe in empowering professionals to excel in their everyday tasks.</a:t>
            </a:r>
          </a:p>
          <a:p>
            <a:pPr lvl="0">
              <a:defRPr/>
            </a:pPr>
            <a:endParaRPr lang="en-US" b="1" dirty="0">
              <a:solidFill>
                <a:srgbClr val="6B7C81"/>
              </a:solidFill>
              <a:latin typeface="Barlow" panose="00000500000000000000" pitchFamily="2" charset="0"/>
              <a:ea typeface="Calibri"/>
              <a:cs typeface="Calibri"/>
            </a:endParaRPr>
          </a:p>
          <a:p>
            <a:pPr lvl="0">
              <a:defRPr/>
            </a:pPr>
            <a:r>
              <a:rPr lang="en-US"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SCANGRIP work lights offer the opportunity to keep and use your favorite work light for life, eliminating the need for constant replacements and ensuring a reliable tool that will stay with you for years.</a:t>
            </a:r>
            <a:endParaRPr lang="en-GB"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p:txBody>
      </p:sp>
    </p:spTree>
    <p:extLst>
      <p:ext uri="{BB962C8B-B14F-4D97-AF65-F5344CB8AC3E}">
        <p14:creationId xmlns:p14="http://schemas.microsoft.com/office/powerpoint/2010/main" val="1457486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F7B8D3C-AC22-4392-AF60-F7DB99FBC294}"/>
              </a:ext>
            </a:extLst>
          </p:cNvPr>
          <p:cNvSpPr txBox="1">
            <a:spLocks/>
          </p:cNvSpPr>
          <p:nvPr/>
        </p:nvSpPr>
        <p:spPr>
          <a:xfrm>
            <a:off x="2848058" y="1674744"/>
            <a:ext cx="9099750"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800" b="1" i="0" u="none" strike="noStrike" kern="1200" cap="none" spc="0" normalizeH="0" baseline="0" noProof="0" dirty="0">
                <a:ln>
                  <a:noFill/>
                </a:ln>
                <a:solidFill>
                  <a:schemeClr val="bg1"/>
                </a:solidFill>
                <a:effectLst/>
                <a:uLnTx/>
                <a:uFillTx/>
                <a:latin typeface="Barlow" panose="00000500000000000000" pitchFamily="2" charset="0"/>
              </a:rPr>
              <a:t>FOR LIFE</a:t>
            </a:r>
            <a:endParaRPr kumimoji="0" lang="en-US" sz="2800" b="1" i="0" u="none" strike="noStrike" kern="1200" cap="none" spc="0" normalizeH="0" baseline="0" noProof="0" dirty="0">
              <a:ln>
                <a:noFill/>
              </a:ln>
              <a:solidFill>
                <a:schemeClr val="bg1"/>
              </a:solidFill>
              <a:effectLst/>
              <a:uLnTx/>
              <a:uFillTx/>
              <a:latin typeface="Barlow" panose="00000500000000000000" pitchFamily="2" charset="0"/>
            </a:endParaRPr>
          </a:p>
        </p:txBody>
      </p:sp>
      <p:sp>
        <p:nvSpPr>
          <p:cNvPr id="9" name="Rectangle 8">
            <a:extLst>
              <a:ext uri="{FF2B5EF4-FFF2-40B4-BE49-F238E27FC236}">
                <a16:creationId xmlns:a16="http://schemas.microsoft.com/office/drawing/2014/main" id="{55CF266E-DEAA-45CB-A542-ACA007CFCDB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kstfelt 2">
            <a:extLst>
              <a:ext uri="{FF2B5EF4-FFF2-40B4-BE49-F238E27FC236}">
                <a16:creationId xmlns:a16="http://schemas.microsoft.com/office/drawing/2014/main" id="{652A0DE2-2708-FA48-4C79-A44B5E4FAA4B}"/>
              </a:ext>
            </a:extLst>
          </p:cNvPr>
          <p:cNvSpPr txBox="1"/>
          <p:nvPr/>
        </p:nvSpPr>
        <p:spPr>
          <a:xfrm>
            <a:off x="8653624" y="2860172"/>
            <a:ext cx="1185568" cy="476345"/>
          </a:xfrm>
          <a:prstGeom prst="rect">
            <a:avLst/>
          </a:prstGeom>
          <a:solidFill>
            <a:schemeClr val="bg1"/>
          </a:solidFill>
        </p:spPr>
        <p:txBody>
          <a:bodyPr wrap="square" rtlCol="0">
            <a:spAutoFit/>
          </a:bodyPr>
          <a:lstStyle/>
          <a:p>
            <a:endParaRPr lang="da-DK"/>
          </a:p>
        </p:txBody>
      </p:sp>
      <p:sp>
        <p:nvSpPr>
          <p:cNvPr id="16" name="Tekstfelt 15">
            <a:extLst>
              <a:ext uri="{FF2B5EF4-FFF2-40B4-BE49-F238E27FC236}">
                <a16:creationId xmlns:a16="http://schemas.microsoft.com/office/drawing/2014/main" id="{EB29E3AE-45ED-645A-EFED-9CB4A6B51663}"/>
              </a:ext>
            </a:extLst>
          </p:cNvPr>
          <p:cNvSpPr txBox="1"/>
          <p:nvPr/>
        </p:nvSpPr>
        <p:spPr>
          <a:xfrm>
            <a:off x="2848058" y="2457879"/>
            <a:ext cx="8023426" cy="2939266"/>
          </a:xfrm>
          <a:prstGeom prst="rect">
            <a:avLst/>
          </a:prstGeom>
          <a:noFill/>
        </p:spPr>
        <p:txBody>
          <a:bodyPr wrap="square" lIns="91440" tIns="45720" rIns="91440" bIns="45720" rtlCol="0" anchor="t">
            <a:spAutoFit/>
          </a:bodyPr>
          <a:lstStyle/>
          <a:p>
            <a:pPr>
              <a:defRPr/>
            </a:pPr>
            <a:r>
              <a:rPr lang="en-US" sz="1600" b="1" dirty="0">
                <a:solidFill>
                  <a:srgbClr val="6B7C81"/>
                </a:solidFill>
                <a:latin typeface="Barlow" panose="00000500000000000000" pitchFamily="2" charset="0"/>
                <a:ea typeface="Calibri"/>
                <a:cs typeface="Calibri"/>
              </a:rPr>
              <a:t>The FOR LIFE concept represents a pioneering approach that focuses </a:t>
            </a:r>
          </a:p>
          <a:p>
            <a:pPr>
              <a:defRPr/>
            </a:pPr>
            <a:r>
              <a:rPr lang="en-US" sz="1600" b="1" dirty="0">
                <a:solidFill>
                  <a:srgbClr val="6B7C81"/>
                </a:solidFill>
                <a:latin typeface="Barlow" panose="00000500000000000000" pitchFamily="2" charset="0"/>
                <a:ea typeface="Calibri"/>
                <a:cs typeface="Calibri"/>
              </a:rPr>
              <a:t>on reinventing the design and functionality of LED work lights and optimize </a:t>
            </a:r>
          </a:p>
          <a:p>
            <a:pPr>
              <a:defRPr/>
            </a:pPr>
            <a:r>
              <a:rPr lang="en-US" sz="1600" b="1" dirty="0">
                <a:solidFill>
                  <a:srgbClr val="6B7C81"/>
                </a:solidFill>
                <a:latin typeface="Barlow" panose="00000500000000000000" pitchFamily="2" charset="0"/>
                <a:ea typeface="Calibri"/>
                <a:cs typeface="Calibri"/>
              </a:rPr>
              <a:t>energy efficiency to the utmost.</a:t>
            </a:r>
          </a:p>
          <a:p>
            <a:pPr>
              <a:defRPr/>
            </a:pPr>
            <a:endParaRPr lang="en-US" sz="16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a:p>
            <a:pPr>
              <a:defRPr/>
            </a:pPr>
            <a:r>
              <a:rPr lang="en-US" sz="16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The key features that make these new LED work lights stand out:</a:t>
            </a:r>
          </a:p>
          <a:p>
            <a:pPr>
              <a:defRPr/>
            </a:pPr>
            <a:endParaRPr lang="en-US" sz="16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endParaRPr>
          </a:p>
          <a:p>
            <a:pPr marL="285750" indent="-285750">
              <a:lnSpc>
                <a:spcPct val="150000"/>
              </a:lnSpc>
              <a:buFont typeface="Arial" panose="020B0604020202020204" pitchFamily="34" charset="0"/>
              <a:buChar char="•"/>
              <a:defRPr/>
            </a:pPr>
            <a:r>
              <a:rPr lang="en-US" sz="16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Lifespan more than doubled</a:t>
            </a:r>
          </a:p>
          <a:p>
            <a:pPr marL="285750" indent="-285750">
              <a:lnSpc>
                <a:spcPct val="150000"/>
              </a:lnSpc>
              <a:buFont typeface="Arial" panose="020B0604020202020204" pitchFamily="34" charset="0"/>
              <a:buChar char="•"/>
              <a:defRPr/>
            </a:pPr>
            <a:r>
              <a:rPr lang="en-US" sz="16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Highest energy efficiency</a:t>
            </a:r>
          </a:p>
          <a:p>
            <a:pPr marL="285750" indent="-285750">
              <a:lnSpc>
                <a:spcPct val="150000"/>
              </a:lnSpc>
              <a:buFont typeface="Arial" panose="020B0604020202020204" pitchFamily="34" charset="0"/>
              <a:buChar char="•"/>
              <a:defRPr/>
            </a:pPr>
            <a:r>
              <a:rPr lang="en-US" sz="1600" b="1" i="0" u="none" strike="noStrike" kern="1200" cap="none" spc="0" normalizeH="0" baseline="0" noProof="0" dirty="0">
                <a:ln>
                  <a:noFill/>
                </a:ln>
                <a:solidFill>
                  <a:srgbClr val="6B7C81"/>
                </a:solidFill>
                <a:effectLst/>
                <a:uLnTx/>
                <a:uFillTx/>
                <a:latin typeface="Barlow" panose="00000500000000000000" pitchFamily="2" charset="0"/>
                <a:ea typeface="Calibri"/>
                <a:cs typeface="Calibri"/>
              </a:rPr>
              <a:t>Maximized performance</a:t>
            </a:r>
          </a:p>
          <a:p>
            <a:pPr marL="180975" indent="-180975">
              <a:buFont typeface="Arial" panose="020B0604020202020204" pitchFamily="34" charset="0"/>
              <a:buChar char="•"/>
              <a:defRPr/>
            </a:pPr>
            <a:endParaRPr lang="en-GB" sz="1400" b="1" i="0" u="none" strike="noStrike" kern="1200" cap="none" spc="0" normalizeH="0" baseline="0" noProof="0" dirty="0">
              <a:ln>
                <a:noFill/>
              </a:ln>
              <a:solidFill>
                <a:srgbClr val="6B7C81"/>
              </a:solidFill>
              <a:effectLst/>
              <a:uLnTx/>
              <a:uFillTx/>
              <a:latin typeface="Calibri"/>
              <a:ea typeface="Calibri"/>
              <a:cs typeface="Calibri"/>
            </a:endParaRPr>
          </a:p>
        </p:txBody>
      </p:sp>
      <p:pic>
        <p:nvPicPr>
          <p:cNvPr id="6" name="Billede 5" descr="Et billede, der indeholder Grafik, Font/skrifttype, logo, grafisk design&#10;&#10;Automatisk genereret beskrivelse">
            <a:extLst>
              <a:ext uri="{FF2B5EF4-FFF2-40B4-BE49-F238E27FC236}">
                <a16:creationId xmlns:a16="http://schemas.microsoft.com/office/drawing/2014/main" id="{392F0F14-19E7-6012-1838-47DB808E6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2046" y="4177599"/>
            <a:ext cx="2002707" cy="2249860"/>
          </a:xfrm>
          <a:prstGeom prst="rect">
            <a:avLst/>
          </a:prstGeom>
        </p:spPr>
      </p:pic>
    </p:spTree>
    <p:extLst>
      <p:ext uri="{BB962C8B-B14F-4D97-AF65-F5344CB8AC3E}">
        <p14:creationId xmlns:p14="http://schemas.microsoft.com/office/powerpoint/2010/main" val="2455194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højttaler, indendørs&#10;&#10;Automatisk genereret beskrivelse">
            <a:extLst>
              <a:ext uri="{FF2B5EF4-FFF2-40B4-BE49-F238E27FC236}">
                <a16:creationId xmlns:a16="http://schemas.microsoft.com/office/drawing/2014/main" id="{E73F47A7-2169-5FF6-A347-EF10C4BEF3A1}"/>
              </a:ext>
            </a:extLst>
          </p:cNvPr>
          <p:cNvPicPr>
            <a:picLocks noChangeAspect="1"/>
          </p:cNvPicPr>
          <p:nvPr/>
        </p:nvPicPr>
        <p:blipFill rotWithShape="1">
          <a:blip r:embed="rId2">
            <a:extLst>
              <a:ext uri="{28A0092B-C50C-407E-A947-70E740481C1C}">
                <a14:useLocalDpi xmlns:a14="http://schemas.microsoft.com/office/drawing/2010/main" val="0"/>
              </a:ext>
            </a:extLst>
          </a:blip>
          <a:srcRect b="15882"/>
          <a:stretch/>
        </p:blipFill>
        <p:spPr>
          <a:xfrm>
            <a:off x="-1" y="0"/>
            <a:ext cx="12222941" cy="6858000"/>
          </a:xfrm>
          <a:prstGeom prst="rect">
            <a:avLst/>
          </a:prstGeom>
        </p:spPr>
      </p:pic>
    </p:spTree>
    <p:extLst>
      <p:ext uri="{BB962C8B-B14F-4D97-AF65-F5344CB8AC3E}">
        <p14:creationId xmlns:p14="http://schemas.microsoft.com/office/powerpoint/2010/main" val="3205101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05C68D5-AD45-5D55-FDF3-8CEDC8E2A2FD}"/>
              </a:ext>
            </a:extLst>
          </p:cNvPr>
          <p:cNvSpPr/>
          <p:nvPr/>
        </p:nvSpPr>
        <p:spPr>
          <a:xfrm>
            <a:off x="9008828" y="5565912"/>
            <a:ext cx="3183172" cy="1315941"/>
          </a:xfrm>
          <a:prstGeom prst="rect">
            <a:avLst/>
          </a:prstGeom>
          <a:solidFill>
            <a:srgbClr val="6B7C81"/>
          </a:solidFill>
          <a:ln>
            <a:solidFill>
              <a:srgbClr val="6B7C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2">
            <a:extLst>
              <a:ext uri="{FF2B5EF4-FFF2-40B4-BE49-F238E27FC236}">
                <a16:creationId xmlns:a16="http://schemas.microsoft.com/office/drawing/2014/main" id="{6F7B8D3C-AC22-4392-AF60-F7DB99FBC294}"/>
              </a:ext>
            </a:extLst>
          </p:cNvPr>
          <p:cNvSpPr txBox="1">
            <a:spLocks/>
          </p:cNvSpPr>
          <p:nvPr/>
        </p:nvSpPr>
        <p:spPr>
          <a:xfrm>
            <a:off x="2856541" y="1651670"/>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Barlow" panose="00000500000000000000" pitchFamily="2" charset="0"/>
              </a:rPr>
              <a:t>Lifespan more than doubled</a:t>
            </a:r>
            <a:endParaRPr kumimoji="0" lang="en-US" sz="2800" b="1" i="0" u="none" strike="noStrike" kern="1200" cap="none" spc="0" normalizeH="0" baseline="0" noProof="0" dirty="0">
              <a:ln>
                <a:noFill/>
              </a:ln>
              <a:solidFill>
                <a:schemeClr val="bg1"/>
              </a:solidFill>
              <a:effectLst/>
              <a:uLnTx/>
              <a:uFillTx/>
              <a:latin typeface="Barlow" panose="00000500000000000000" pitchFamily="2" charset="0"/>
            </a:endParaRPr>
          </a:p>
        </p:txBody>
      </p:sp>
      <p:sp>
        <p:nvSpPr>
          <p:cNvPr id="9" name="Rectangle 8">
            <a:extLst>
              <a:ext uri="{FF2B5EF4-FFF2-40B4-BE49-F238E27FC236}">
                <a16:creationId xmlns:a16="http://schemas.microsoft.com/office/drawing/2014/main" id="{55CF266E-DEAA-45CB-A542-ACA007CFCDB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kstfelt 14">
            <a:extLst>
              <a:ext uri="{FF2B5EF4-FFF2-40B4-BE49-F238E27FC236}">
                <a16:creationId xmlns:a16="http://schemas.microsoft.com/office/drawing/2014/main" id="{A32248D4-F64C-C147-4932-4DB04BE1B83B}"/>
              </a:ext>
            </a:extLst>
          </p:cNvPr>
          <p:cNvSpPr txBox="1"/>
          <p:nvPr/>
        </p:nvSpPr>
        <p:spPr>
          <a:xfrm>
            <a:off x="2856541" y="2525869"/>
            <a:ext cx="8882769" cy="3118803"/>
          </a:xfrm>
          <a:prstGeom prst="rect">
            <a:avLst/>
          </a:prstGeom>
          <a:noFill/>
        </p:spPr>
        <p:txBody>
          <a:bodyPr wrap="square" lIns="91440" tIns="45720" rIns="91440" bIns="45720" rtlCol="0" anchor="t">
            <a:spAutoFit/>
          </a:bodyPr>
          <a:lstStyle/>
          <a:p>
            <a:pPr>
              <a:defRPr/>
            </a:pPr>
            <a:r>
              <a:rPr lang="en-US" sz="1600" b="1" dirty="0">
                <a:solidFill>
                  <a:srgbClr val="6B7C81"/>
                </a:solidFill>
                <a:latin typeface="Barlow" panose="00000500000000000000" pitchFamily="2" charset="0"/>
              </a:rPr>
              <a:t>The most effective way to reduce environmental impact is to prolong a product’s lifespan as much as possible. In comparison with the current lifetime of estimated 4 years, we have succeeded in extending the lifespan of the FOR LIFE products to 10 years, which results in a significant reduction of the overall environmental footprint. </a:t>
            </a:r>
          </a:p>
          <a:p>
            <a:pPr marR="0" lvl="0" algn="l" defTabSz="914400" rtl="0" eaLnBrk="1" fontAlgn="auto" latinLnBrk="0" hangingPunct="1">
              <a:lnSpc>
                <a:spcPct val="100000"/>
              </a:lnSpc>
              <a:spcBef>
                <a:spcPts val="0"/>
              </a:spcBef>
              <a:spcAft>
                <a:spcPts val="0"/>
              </a:spcAft>
              <a:buClrTx/>
              <a:buSzTx/>
              <a:tabLst/>
              <a:defRPr/>
            </a:pPr>
            <a:endParaRPr lang="en-US" sz="1600" b="1" dirty="0">
              <a:solidFill>
                <a:srgbClr val="6B7C81"/>
              </a:solidFill>
              <a:latin typeface="Barlow" panose="00000500000000000000" pitchFamily="2"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dirty="0">
                <a:solidFill>
                  <a:srgbClr val="6B7C81"/>
                </a:solidFill>
                <a:latin typeface="Barlow" panose="00000500000000000000" pitchFamily="2" charset="0"/>
              </a:rPr>
              <a:t>10-year design life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dirty="0">
                <a:solidFill>
                  <a:srgbClr val="6B7C81"/>
                </a:solidFill>
                <a:latin typeface="Barlow" panose="00000500000000000000" pitchFamily="2" charset="0"/>
              </a:rPr>
              <a:t>Battery recharging lifespan doubled to 1000 cycles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dirty="0">
                <a:solidFill>
                  <a:srgbClr val="6B7C81"/>
                </a:solidFill>
                <a:latin typeface="Barlow" panose="00000500000000000000" pitchFamily="2" charset="0"/>
              </a:rPr>
              <a:t>Advanced battery temperature surveillance system</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dirty="0">
                <a:solidFill>
                  <a:srgbClr val="6B7C81"/>
                </a:solidFill>
                <a:latin typeface="Barlow" panose="00000500000000000000" pitchFamily="2" charset="0"/>
              </a:rPr>
              <a:t>Improved electronic design for power supply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dirty="0">
                <a:solidFill>
                  <a:srgbClr val="6B7C81"/>
                </a:solidFill>
                <a:latin typeface="Barlow" panose="00000500000000000000" pitchFamily="2" charset="0"/>
              </a:rPr>
              <a:t>Refined electronic design for charging circuit</a:t>
            </a:r>
          </a:p>
        </p:txBody>
      </p:sp>
      <p:sp>
        <p:nvSpPr>
          <p:cNvPr id="3" name="Tekstfelt 2">
            <a:extLst>
              <a:ext uri="{FF2B5EF4-FFF2-40B4-BE49-F238E27FC236}">
                <a16:creationId xmlns:a16="http://schemas.microsoft.com/office/drawing/2014/main" id="{CC9E58F2-D6FB-BB57-0EEE-B091B989F469}"/>
              </a:ext>
            </a:extLst>
          </p:cNvPr>
          <p:cNvSpPr txBox="1"/>
          <p:nvPr/>
        </p:nvSpPr>
        <p:spPr>
          <a:xfrm>
            <a:off x="9179524" y="6125839"/>
            <a:ext cx="2899568" cy="600164"/>
          </a:xfrm>
          <a:prstGeom prst="rect">
            <a:avLst/>
          </a:prstGeom>
          <a:noFill/>
        </p:spPr>
        <p:txBody>
          <a:bodyPr wrap="square" rtlCol="0">
            <a:spAutoFit/>
          </a:bodyPr>
          <a:lstStyle/>
          <a:p>
            <a:r>
              <a:rPr lang="en-US" sz="1100" dirty="0">
                <a:solidFill>
                  <a:schemeClr val="bg1"/>
                </a:solidFill>
                <a:latin typeface="Barlow" panose="00000500000000000000" pitchFamily="2" charset="0"/>
              </a:rPr>
              <a:t>Opting for spare part replacements prolongs product lifespan, reduces waste, and supports sustainability efforts.</a:t>
            </a:r>
            <a:endParaRPr lang="da-DK" sz="1100" dirty="0">
              <a:solidFill>
                <a:schemeClr val="bg1"/>
              </a:solidFill>
              <a:latin typeface="Barlow" panose="00000500000000000000" pitchFamily="2" charset="0"/>
            </a:endParaRPr>
          </a:p>
        </p:txBody>
      </p:sp>
      <p:sp>
        <p:nvSpPr>
          <p:cNvPr id="5" name="Tekstfelt 4">
            <a:extLst>
              <a:ext uri="{FF2B5EF4-FFF2-40B4-BE49-F238E27FC236}">
                <a16:creationId xmlns:a16="http://schemas.microsoft.com/office/drawing/2014/main" id="{723D004D-3AB7-CBBC-BF91-4F8300063BBA}"/>
              </a:ext>
            </a:extLst>
          </p:cNvPr>
          <p:cNvSpPr txBox="1"/>
          <p:nvPr/>
        </p:nvSpPr>
        <p:spPr>
          <a:xfrm>
            <a:off x="9179524" y="5748039"/>
            <a:ext cx="2107096" cy="615553"/>
          </a:xfrm>
          <a:prstGeom prst="rect">
            <a:avLst/>
          </a:prstGeom>
          <a:noFill/>
        </p:spPr>
        <p:txBody>
          <a:bodyPr wrap="square" rtlCol="0">
            <a:spAutoFit/>
          </a:bodyPr>
          <a:lstStyle/>
          <a:p>
            <a:r>
              <a:rPr lang="en-US" sz="1600" b="1" dirty="0">
                <a:solidFill>
                  <a:schemeClr val="bg1"/>
                </a:solidFill>
                <a:latin typeface="Barlow" panose="00000500000000000000" pitchFamily="2" charset="0"/>
              </a:rPr>
              <a:t>Spare parts available</a:t>
            </a:r>
            <a:endParaRPr kumimoji="0" lang="da-DK" sz="1200" b="1" i="0" u="none" strike="noStrike" kern="1200" cap="none" spc="0" normalizeH="0" baseline="0" noProof="0" dirty="0">
              <a:ln>
                <a:noFill/>
              </a:ln>
              <a:solidFill>
                <a:schemeClr val="bg1"/>
              </a:solidFill>
              <a:effectLst/>
              <a:uLnTx/>
              <a:uFillTx/>
              <a:latin typeface="Calibri"/>
              <a:ea typeface="+mn-ea"/>
              <a:cs typeface="+mn-cs"/>
            </a:endParaRPr>
          </a:p>
          <a:p>
            <a:endParaRPr lang="da-DK" dirty="0"/>
          </a:p>
        </p:txBody>
      </p:sp>
    </p:spTree>
    <p:extLst>
      <p:ext uri="{BB962C8B-B14F-4D97-AF65-F5344CB8AC3E}">
        <p14:creationId xmlns:p14="http://schemas.microsoft.com/office/powerpoint/2010/main" val="2852426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3418A5A-8277-020D-9369-5E7B4324E12B}"/>
              </a:ext>
            </a:extLst>
          </p:cNvPr>
          <p:cNvSpPr txBox="1">
            <a:spLocks/>
          </p:cNvSpPr>
          <p:nvPr/>
        </p:nvSpPr>
        <p:spPr>
          <a:xfrm>
            <a:off x="2848058" y="1674744"/>
            <a:ext cx="9099750"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dirty="0">
                <a:ln>
                  <a:noFill/>
                </a:ln>
                <a:solidFill>
                  <a:schemeClr val="bg1"/>
                </a:solidFill>
                <a:effectLst/>
                <a:uLnTx/>
                <a:uFillTx/>
                <a:latin typeface="Barlow" panose="00000500000000000000" pitchFamily="2" charset="0"/>
              </a:rPr>
              <a:t>Environmental impact over time</a:t>
            </a:r>
          </a:p>
        </p:txBody>
      </p:sp>
      <p:pic>
        <p:nvPicPr>
          <p:cNvPr id="13" name="Billede 12" descr="Et billede, der indeholder tekst, skærmbillede, Font/skrifttype, logo&#10;&#10;Automatisk genereret beskrivelse">
            <a:extLst>
              <a:ext uri="{FF2B5EF4-FFF2-40B4-BE49-F238E27FC236}">
                <a16:creationId xmlns:a16="http://schemas.microsoft.com/office/drawing/2014/main" id="{23379BD4-3C6F-076F-A897-9257C5EB7E3C}"/>
              </a:ext>
            </a:extLst>
          </p:cNvPr>
          <p:cNvPicPr>
            <a:picLocks noChangeAspect="1"/>
          </p:cNvPicPr>
          <p:nvPr/>
        </p:nvPicPr>
        <p:blipFill rotWithShape="1">
          <a:blip r:embed="rId3">
            <a:extLst>
              <a:ext uri="{28A0092B-C50C-407E-A947-70E740481C1C}">
                <a14:useLocalDpi xmlns:a14="http://schemas.microsoft.com/office/drawing/2010/main" val="0"/>
              </a:ext>
            </a:extLst>
          </a:blip>
          <a:srcRect t="16495" r="29055" b="30965"/>
          <a:stretch/>
        </p:blipFill>
        <p:spPr>
          <a:xfrm>
            <a:off x="2652115" y="2466753"/>
            <a:ext cx="6929207" cy="3848987"/>
          </a:xfrm>
          <a:prstGeom prst="rect">
            <a:avLst/>
          </a:prstGeom>
        </p:spPr>
      </p:pic>
      <p:pic>
        <p:nvPicPr>
          <p:cNvPr id="3" name="Billede 2" descr="Et billede, der indeholder Grafik, Font/skrifttype, skærmbillede, sort&#10;&#10;Automatisk genereret beskrivelse">
            <a:extLst>
              <a:ext uri="{FF2B5EF4-FFF2-40B4-BE49-F238E27FC236}">
                <a16:creationId xmlns:a16="http://schemas.microsoft.com/office/drawing/2014/main" id="{BA0C8DFD-9D93-939F-07AE-20E2F3F95F10}"/>
              </a:ext>
            </a:extLst>
          </p:cNvPr>
          <p:cNvPicPr>
            <a:picLocks noChangeAspect="1"/>
          </p:cNvPicPr>
          <p:nvPr/>
        </p:nvPicPr>
        <p:blipFill rotWithShape="1">
          <a:blip r:embed="rId4">
            <a:extLst>
              <a:ext uri="{28A0092B-C50C-407E-A947-70E740481C1C}">
                <a14:useLocalDpi xmlns:a14="http://schemas.microsoft.com/office/drawing/2010/main" val="0"/>
              </a:ext>
            </a:extLst>
          </a:blip>
          <a:srcRect r="71538" b="71710"/>
          <a:stretch/>
        </p:blipFill>
        <p:spPr>
          <a:xfrm>
            <a:off x="9345538" y="2154803"/>
            <a:ext cx="2602270" cy="1940118"/>
          </a:xfrm>
          <a:prstGeom prst="rect">
            <a:avLst/>
          </a:prstGeom>
        </p:spPr>
      </p:pic>
    </p:spTree>
    <p:extLst>
      <p:ext uri="{BB962C8B-B14F-4D97-AF65-F5344CB8AC3E}">
        <p14:creationId xmlns:p14="http://schemas.microsoft.com/office/powerpoint/2010/main" val="379031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CF266E-DEAA-45CB-A542-ACA007CFCDB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kstfelt 14">
            <a:extLst>
              <a:ext uri="{FF2B5EF4-FFF2-40B4-BE49-F238E27FC236}">
                <a16:creationId xmlns:a16="http://schemas.microsoft.com/office/drawing/2014/main" id="{A32248D4-F64C-C147-4932-4DB04BE1B83B}"/>
              </a:ext>
            </a:extLst>
          </p:cNvPr>
          <p:cNvSpPr txBox="1"/>
          <p:nvPr/>
        </p:nvSpPr>
        <p:spPr>
          <a:xfrm>
            <a:off x="2856541" y="2495609"/>
            <a:ext cx="4506367" cy="830997"/>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6B7C81"/>
                </a:solidFill>
                <a:effectLst/>
                <a:uLnTx/>
                <a:uFillTx/>
                <a:latin typeface="Barlow" panose="00000500000000000000" pitchFamily="2" charset="0"/>
              </a:rPr>
              <a:t>Remarkable energy savings achieved through attention to detail and utilization of the latest LED technology.</a:t>
            </a:r>
          </a:p>
        </p:txBody>
      </p:sp>
      <p:sp>
        <p:nvSpPr>
          <p:cNvPr id="3" name="Title 2">
            <a:extLst>
              <a:ext uri="{FF2B5EF4-FFF2-40B4-BE49-F238E27FC236}">
                <a16:creationId xmlns:a16="http://schemas.microsoft.com/office/drawing/2014/main" id="{6C75ACD7-32A9-9FB9-C8FF-BA71AE8F6883}"/>
              </a:ext>
            </a:extLst>
          </p:cNvPr>
          <p:cNvSpPr txBox="1">
            <a:spLocks/>
          </p:cNvSpPr>
          <p:nvPr/>
        </p:nvSpPr>
        <p:spPr>
          <a:xfrm>
            <a:off x="2856541" y="1651670"/>
            <a:ext cx="9016333" cy="393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Barlow" panose="00000500000000000000" pitchFamily="2" charset="0"/>
              </a:rPr>
              <a:t>Highest energy efficiency</a:t>
            </a:r>
            <a:endParaRPr kumimoji="0" lang="en-US" sz="2800" b="1" i="0" u="none" strike="noStrike" kern="1200" cap="none" spc="0" normalizeH="0" baseline="0" noProof="0" dirty="0">
              <a:ln>
                <a:noFill/>
              </a:ln>
              <a:solidFill>
                <a:schemeClr val="bg1"/>
              </a:solidFill>
              <a:effectLst/>
              <a:uLnTx/>
              <a:uFillTx/>
              <a:latin typeface="Barlow" panose="00000500000000000000" pitchFamily="2" charset="0"/>
            </a:endParaRPr>
          </a:p>
        </p:txBody>
      </p:sp>
      <p:pic>
        <p:nvPicPr>
          <p:cNvPr id="5" name="Billede 4" descr="Et billede, der indeholder cirkel, skærmbillede, design&#10;&#10;Automatisk genereret beskrivelse">
            <a:extLst>
              <a:ext uri="{FF2B5EF4-FFF2-40B4-BE49-F238E27FC236}">
                <a16:creationId xmlns:a16="http://schemas.microsoft.com/office/drawing/2014/main" id="{F37A6151-FDBF-4CA9-0133-26AA9CC30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613" y="2523411"/>
            <a:ext cx="7335435" cy="5502126"/>
          </a:xfrm>
          <a:prstGeom prst="rect">
            <a:avLst/>
          </a:prstGeom>
        </p:spPr>
      </p:pic>
      <p:pic>
        <p:nvPicPr>
          <p:cNvPr id="7" name="Billede 6" descr="Et billede, der indeholder skærmbillede, sort&#10;&#10;Automatisk genereret beskrivelse">
            <a:extLst>
              <a:ext uri="{FF2B5EF4-FFF2-40B4-BE49-F238E27FC236}">
                <a16:creationId xmlns:a16="http://schemas.microsoft.com/office/drawing/2014/main" id="{13254D4C-6AFB-65FF-A14C-36E60C645482}"/>
              </a:ext>
            </a:extLst>
          </p:cNvPr>
          <p:cNvPicPr>
            <a:picLocks noChangeAspect="1"/>
          </p:cNvPicPr>
          <p:nvPr/>
        </p:nvPicPr>
        <p:blipFill rotWithShape="1">
          <a:blip r:embed="rId3">
            <a:extLst>
              <a:ext uri="{28A0092B-C50C-407E-A947-70E740481C1C}">
                <a14:useLocalDpi xmlns:a14="http://schemas.microsoft.com/office/drawing/2010/main" val="0"/>
              </a:ext>
            </a:extLst>
          </a:blip>
          <a:srcRect r="81238" b="75488"/>
          <a:stretch/>
        </p:blipFill>
        <p:spPr>
          <a:xfrm>
            <a:off x="3417063" y="3326606"/>
            <a:ext cx="2678937" cy="2625190"/>
          </a:xfrm>
          <a:prstGeom prst="rect">
            <a:avLst/>
          </a:prstGeom>
        </p:spPr>
      </p:pic>
    </p:spTree>
    <p:extLst>
      <p:ext uri="{BB962C8B-B14F-4D97-AF65-F5344CB8AC3E}">
        <p14:creationId xmlns:p14="http://schemas.microsoft.com/office/powerpoint/2010/main" val="503980966"/>
      </p:ext>
    </p:extLst>
  </p:cSld>
  <p:clrMapOvr>
    <a:masterClrMapping/>
  </p:clrMapOvr>
</p:sld>
</file>

<file path=ppt/theme/theme1.xml><?xml version="1.0" encoding="utf-8"?>
<a:theme xmlns:a="http://schemas.openxmlformats.org/drawingml/2006/main" name="1_Brugerdefineret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E0CB62FDFE0946AB50877BB7EE1C28" ma:contentTypeVersion="19" ma:contentTypeDescription="Create a new document." ma:contentTypeScope="" ma:versionID="8b99679131fa6e9ae3cc15e863103f05">
  <xsd:schema xmlns:xsd="http://www.w3.org/2001/XMLSchema" xmlns:xs="http://www.w3.org/2001/XMLSchema" xmlns:p="http://schemas.microsoft.com/office/2006/metadata/properties" xmlns:ns2="72eab3c8-4ecc-4c7a-b03d-0addb94bef04" xmlns:ns3="c234b4a1-fdfa-4587-a44b-84983436c565" targetNamespace="http://schemas.microsoft.com/office/2006/metadata/properties" ma:root="true" ma:fieldsID="2e5803883956d62b07a1800f37515c14" ns2:_="" ns3:_="">
    <xsd:import namespace="72eab3c8-4ecc-4c7a-b03d-0addb94bef04"/>
    <xsd:import namespace="c234b4a1-fdfa-4587-a44b-84983436c56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Erledigt"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eab3c8-4ecc-4c7a-b03d-0addb94bef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Erledigt" ma:index="16" nillable="true" ma:displayName="Erledigt" ma:format="Dropdown" ma:internalName="Erledigt">
      <xsd:simpleType>
        <xsd:restriction base="dms:Text">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dfb31be-c04b-4f1d-b796-474dd18ff8f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34b4a1-fdfa-4587-a44b-84983436c56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7d6f080-84c0-4775-af99-37915e80d6e7}" ma:internalName="TaxCatchAll" ma:showField="CatchAllData" ma:web="c234b4a1-fdfa-4587-a44b-84983436c5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rledigt xmlns="72eab3c8-4ecc-4c7a-b03d-0addb94bef04" xsi:nil="true"/>
    <lcf76f155ced4ddcb4097134ff3c332f xmlns="72eab3c8-4ecc-4c7a-b03d-0addb94bef04">
      <Terms xmlns="http://schemas.microsoft.com/office/infopath/2007/PartnerControls"/>
    </lcf76f155ced4ddcb4097134ff3c332f>
    <TaxCatchAll xmlns="c234b4a1-fdfa-4587-a44b-84983436c565" xsi:nil="true"/>
    <SharedWithUsers xmlns="c234b4a1-fdfa-4587-a44b-84983436c565">
      <UserInfo>
        <DisplayName>Anders Østergaard</DisplayName>
        <AccountId>45</AccountId>
        <AccountType/>
      </UserInfo>
      <UserInfo>
        <DisplayName>Rolf Ugilt Pedersen</DisplayName>
        <AccountId>241</AccountId>
        <AccountType/>
      </UserInfo>
      <UserInfo>
        <DisplayName>Martin Kjær Petersen</DisplayName>
        <AccountId>6</AccountId>
        <AccountType/>
      </UserInfo>
      <UserInfo>
        <DisplayName>Rasmus Korsgaard Andersen</DisplayName>
        <AccountId>178</AccountId>
        <AccountType/>
      </UserInfo>
      <UserInfo>
        <DisplayName>Kantine</DisplayName>
        <AccountId>148</AccountId>
        <AccountType/>
      </UserInfo>
      <UserInfo>
        <DisplayName>Christoffer Boe Ribergaard</DisplayName>
        <AccountId>175</AccountId>
        <AccountType/>
      </UserInfo>
      <UserInfo>
        <DisplayName>Henrik Holmskov Hansen</DisplayName>
        <AccountId>108</AccountId>
        <AccountType/>
      </UserInfo>
      <UserInfo>
        <DisplayName>Lager 3</DisplayName>
        <AccountId>184</AccountId>
        <AccountType/>
      </UserInfo>
      <UserInfo>
        <DisplayName>Trine Storkholm</DisplayName>
        <AccountId>560</AccountId>
        <AccountType/>
      </UserInfo>
      <UserInfo>
        <DisplayName>Flemming Skytte</DisplayName>
        <AccountId>558</AccountId>
        <AccountType/>
      </UserInfo>
      <UserInfo>
        <DisplayName>Mille Andersson</DisplayName>
        <AccountId>74</AccountId>
        <AccountType/>
      </UserInfo>
      <UserInfo>
        <DisplayName>Heinz Kjestrup</DisplayName>
        <AccountId>549</AccountId>
        <AccountType/>
      </UserInfo>
      <UserInfo>
        <DisplayName>Leila Nikic</DisplayName>
        <AccountId>422</AccountId>
        <AccountType/>
      </UserInfo>
      <UserInfo>
        <DisplayName>Morten - Modtagelse</DisplayName>
        <AccountId>177</AccountId>
        <AccountType/>
      </UserInfo>
      <UserInfo>
        <DisplayName>Markintern1</DisplayName>
        <AccountId>237</AccountId>
        <AccountType/>
      </UserInfo>
      <UserInfo>
        <DisplayName>Jasar Elezaj</DisplayName>
        <AccountId>94</AccountId>
        <AccountType/>
      </UserInfo>
      <UserInfo>
        <DisplayName>Hanne Nadolny</DisplayName>
        <AccountId>21</AccountId>
        <AccountType/>
      </UserInfo>
      <UserInfo>
        <DisplayName>Kirsten Holmskov Nellemann</DisplayName>
        <AccountId>33</AccountId>
        <AccountType/>
      </UserInfo>
      <UserInfo>
        <DisplayName>Max Pedersen</DisplayName>
        <AccountId>515</AccountId>
        <AccountType/>
      </UserInfo>
      <UserInfo>
        <DisplayName>Jens Henrik Jakobsen</DisplayName>
        <AccountId>13</AccountId>
        <AccountType/>
      </UserInfo>
      <UserInfo>
        <DisplayName>Xiaolu Jiang</DisplayName>
        <AccountId>83</AccountId>
        <AccountType/>
      </UserInfo>
      <UserInfo>
        <DisplayName>produktion</DisplayName>
        <AccountId>182</AccountId>
        <AccountType/>
      </UserInfo>
      <UserInfo>
        <DisplayName>Amanda Max Andersen</DisplayName>
        <AccountId>172</AccountId>
        <AccountType/>
      </UserInfo>
      <UserInfo>
        <DisplayName>Mads Hall Pedersen</DisplayName>
        <AccountId>185</AccountId>
        <AccountType/>
      </UserInfo>
      <UserInfo>
        <DisplayName>Mogens Christensen</DisplayName>
        <AccountId>73</AccountId>
        <AccountType/>
      </UserInfo>
      <UserInfo>
        <DisplayName>lager2</DisplayName>
        <AccountId>181</AccountId>
        <AccountType/>
      </UserInfo>
      <UserInfo>
        <DisplayName>Nikolaj Kjær Poffler</DisplayName>
        <AccountId>93</AccountId>
        <AccountType/>
      </UserInfo>
      <UserInfo>
        <DisplayName>Jan Johansen</DisplayName>
        <AccountId>124</AccountId>
        <AccountType/>
      </UserInfo>
      <UserInfo>
        <DisplayName>Susanne Hansen</DisplayName>
        <AccountId>40</AccountId>
        <AccountType/>
      </UserInfo>
      <UserInfo>
        <DisplayName>Mads Schultz Clausen</DisplayName>
        <AccountId>183</AccountId>
        <AccountType/>
      </UserInfo>
      <UserInfo>
        <DisplayName>Anne Tribondeau</DisplayName>
        <AccountId>434</AccountId>
        <AccountType/>
      </UserInfo>
      <UserInfo>
        <DisplayName>Thomas Myrén</DisplayName>
        <AccountId>87</AccountId>
        <AccountType/>
      </UserInfo>
      <UserInfo>
        <DisplayName>Maria Lykke Bejlegaard Sørensen</DisplayName>
        <AccountId>66</AccountId>
        <AccountType/>
      </UserInfo>
      <UserInfo>
        <DisplayName>Kirsa Kjær Stilling</DisplayName>
        <AccountId>38</AccountId>
        <AccountType/>
      </UserInfo>
      <UserInfo>
        <DisplayName>lager</DisplayName>
        <AccountId>176</AccountId>
        <AccountType/>
      </UserInfo>
      <UserInfo>
        <DisplayName>Ulla Skov Hansen</DisplayName>
        <AccountId>281</AccountId>
        <AccountType/>
      </UserInfo>
      <UserInfo>
        <DisplayName>Thomas Lindberg Larsen</DisplayName>
        <AccountId>575</AccountId>
        <AccountType/>
      </UserInfo>
    </SharedWithUsers>
  </documentManagement>
</p:properties>
</file>

<file path=customXml/itemProps1.xml><?xml version="1.0" encoding="utf-8"?>
<ds:datastoreItem xmlns:ds="http://schemas.openxmlformats.org/officeDocument/2006/customXml" ds:itemID="{F3412937-330A-4EDF-8169-B3692D0815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eab3c8-4ecc-4c7a-b03d-0addb94bef04"/>
    <ds:schemaRef ds:uri="c234b4a1-fdfa-4587-a44b-84983436c5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B450E6-B582-438B-8074-84A9B673AC56}">
  <ds:schemaRefs>
    <ds:schemaRef ds:uri="http://schemas.microsoft.com/sharepoint/v3/contenttype/forms"/>
  </ds:schemaRefs>
</ds:datastoreItem>
</file>

<file path=customXml/itemProps3.xml><?xml version="1.0" encoding="utf-8"?>
<ds:datastoreItem xmlns:ds="http://schemas.openxmlformats.org/officeDocument/2006/customXml" ds:itemID="{09771240-6AB2-4776-9BE7-950D2300FECC}">
  <ds:schemaRefs>
    <ds:schemaRef ds:uri="http://schemas.microsoft.com/office/2006/metadata/properties"/>
    <ds:schemaRef ds:uri="http://purl.org/dc/elements/1.1/"/>
    <ds:schemaRef ds:uri="c234b4a1-fdfa-4587-a44b-84983436c565"/>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72eab3c8-4ecc-4c7a-b03d-0addb94bef0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2472</TotalTime>
  <Words>1374</Words>
  <Application>Microsoft Office PowerPoint</Application>
  <PresentationFormat>Widescreen</PresentationFormat>
  <Paragraphs>343</Paragraphs>
  <Slides>40</Slides>
  <Notes>15</Notes>
  <HiddenSlides>0</HiddenSlides>
  <MMClips>0</MMClips>
  <ScaleCrop>false</ScaleCrop>
  <HeadingPairs>
    <vt:vector size="4" baseType="variant">
      <vt:variant>
        <vt:lpstr>Tema</vt:lpstr>
      </vt:variant>
      <vt:variant>
        <vt:i4>1</vt:i4>
      </vt:variant>
      <vt:variant>
        <vt:lpstr>Slidetitler</vt:lpstr>
      </vt:variant>
      <vt:variant>
        <vt:i4>40</vt:i4>
      </vt:variant>
    </vt:vector>
  </HeadingPairs>
  <TitlesOfParts>
    <vt:vector size="41" baseType="lpstr">
      <vt:lpstr>1_Brugerdefineret design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Grafik der passer til ppt template hel forside</dc:title>
  <dc:creator>Hanne Nadolny</dc:creator>
  <cp:lastModifiedBy>Maria Lykke Bejlegaard Sørensen</cp:lastModifiedBy>
  <cp:revision>234</cp:revision>
  <dcterms:created xsi:type="dcterms:W3CDTF">2022-04-28T07:22:06Z</dcterms:created>
  <dcterms:modified xsi:type="dcterms:W3CDTF">2024-07-29T08:26:42Z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0x010100D1E0CB62FDFE0946AB50877BB7EE1C28</vt:lpwstr>
  </property>
  <property fmtid="{D5CDD505-2E9C-101B-9397-08002B2CF9AE}" pid="3" name="MediaServiceImageTags">
    <vt:lpwstr/>
  </property>
</Properties>
</file>